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Raleway"/>
      <p:regular r:id="rId44"/>
      <p:bold r:id="rId45"/>
      <p:italic r:id="rId46"/>
      <p:boldItalic r:id="rId47"/>
    </p:embeddedFont>
    <p:embeddedFont>
      <p:font typeface="Nunito"/>
      <p:regular r:id="rId48"/>
      <p:bold r:id="rId49"/>
      <p:italic r:id="rId50"/>
      <p:boldItalic r:id="rId51"/>
    </p:embeddedFont>
    <p:embeddedFont>
      <p:font typeface="Noto Sans"/>
      <p:regular r:id="rId52"/>
      <p:bold r:id="rId53"/>
      <p:italic r:id="rId54"/>
      <p:boldItalic r:id="rId55"/>
    </p:embeddedFont>
    <p:embeddedFont>
      <p:font typeface="Barlow Medium"/>
      <p:regular r:id="rId56"/>
      <p:bold r:id="rId57"/>
      <p:italic r:id="rId58"/>
      <p:boldItalic r:id="rId59"/>
    </p:embeddedFont>
    <p:embeddedFont>
      <p:font typeface="Noto Sans Light"/>
      <p:regular r:id="rId60"/>
      <p:bold r:id="rId61"/>
      <p:italic r:id="rId62"/>
      <p:boldItalic r:id="rId63"/>
    </p:embeddedFont>
    <p:embeddedFont>
      <p:font typeface="Barlow"/>
      <p:regular r:id="rId64"/>
      <p:bold r:id="rId65"/>
      <p:italic r:id="rId66"/>
      <p:boldItalic r:id="rId67"/>
    </p:embeddedFont>
    <p:embeddedFont>
      <p:font typeface="Barlow Light"/>
      <p:regular r:id="rId68"/>
      <p:bold r:id="rId69"/>
      <p:italic r:id="rId70"/>
      <p:boldItalic r:id="rId71"/>
    </p:embeddedFont>
    <p:embeddedFont>
      <p:font typeface="Open Sans Light"/>
      <p:regular r:id="rId72"/>
      <p:bold r:id="rId73"/>
      <p:italic r:id="rId74"/>
      <p:boldItalic r:id="rId75"/>
    </p:embeddedFont>
    <p:embeddedFont>
      <p:font typeface="Open Sans"/>
      <p:regular r:id="rId76"/>
      <p:bold r:id="rId77"/>
      <p:italic r:id="rId78"/>
      <p:boldItalic r:id="rId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87E336D-7B65-4F85-995B-5D76F046FDE8}">
  <a:tblStyle styleId="{387E336D-7B65-4F85-995B-5D76F046FDE8}" styleName="Table_0">
    <a:wholeTbl>
      <a:tcTxStyle b="off" i="off">
        <a:font>
          <a:latin typeface="Noto Sans"/>
          <a:ea typeface="Noto Sans"/>
          <a:cs typeface="Noto Sans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F2ED"/>
          </a:solidFill>
        </a:fill>
      </a:tcStyle>
    </a:wholeTbl>
    <a:band1H>
      <a:tcTxStyle/>
      <a:tcStyle>
        <a:fill>
          <a:solidFill>
            <a:srgbClr val="CBE3DA"/>
          </a:solidFill>
        </a:fill>
      </a:tcStyle>
    </a:band1H>
    <a:band2H>
      <a:tcTxStyle/>
    </a:band2H>
    <a:band1V>
      <a:tcTxStyle/>
      <a:tcStyle>
        <a:fill>
          <a:solidFill>
            <a:srgbClr val="CBE3DA"/>
          </a:solidFill>
        </a:fill>
      </a:tcStyle>
    </a:band1V>
    <a:band2V>
      <a:tcTxStyle/>
    </a:band2V>
    <a:lastCol>
      <a:tcTxStyle b="on" i="off">
        <a:font>
          <a:latin typeface="Noto Sans"/>
          <a:ea typeface="Noto Sans"/>
          <a:cs typeface="Noto Sans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Noto Sans"/>
          <a:ea typeface="Noto Sans"/>
          <a:cs typeface="Noto Sans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Noto Sans"/>
          <a:ea typeface="Noto Sans"/>
          <a:cs typeface="Noto Sans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Noto Sans"/>
          <a:ea typeface="Noto Sans"/>
          <a:cs typeface="Noto Sans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Raleway-regular.fntdata"/><Relationship Id="rId43" Type="http://schemas.openxmlformats.org/officeDocument/2006/relationships/slide" Target="slides/slide37.xml"/><Relationship Id="rId46" Type="http://schemas.openxmlformats.org/officeDocument/2006/relationships/font" Target="fonts/Raleway-italic.fntdata"/><Relationship Id="rId45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Nunito-regular.fntdata"/><Relationship Id="rId47" Type="http://schemas.openxmlformats.org/officeDocument/2006/relationships/font" Target="fonts/Raleway-boldItalic.fntdata"/><Relationship Id="rId49" Type="http://schemas.openxmlformats.org/officeDocument/2006/relationships/font" Target="fonts/Nuni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OpenSansLight-bold.fntdata"/><Relationship Id="rId72" Type="http://schemas.openxmlformats.org/officeDocument/2006/relationships/font" Target="fonts/OpenSansLight-regular.fntdata"/><Relationship Id="rId31" Type="http://schemas.openxmlformats.org/officeDocument/2006/relationships/slide" Target="slides/slide25.xml"/><Relationship Id="rId75" Type="http://schemas.openxmlformats.org/officeDocument/2006/relationships/font" Target="fonts/OpenSansLight-boldItalic.fntdata"/><Relationship Id="rId30" Type="http://schemas.openxmlformats.org/officeDocument/2006/relationships/slide" Target="slides/slide24.xml"/><Relationship Id="rId74" Type="http://schemas.openxmlformats.org/officeDocument/2006/relationships/font" Target="fonts/OpenSansLight-italic.fntdata"/><Relationship Id="rId33" Type="http://schemas.openxmlformats.org/officeDocument/2006/relationships/slide" Target="slides/slide27.xml"/><Relationship Id="rId77" Type="http://schemas.openxmlformats.org/officeDocument/2006/relationships/font" Target="fonts/OpenSans-bold.fntdata"/><Relationship Id="rId32" Type="http://schemas.openxmlformats.org/officeDocument/2006/relationships/slide" Target="slides/slide26.xml"/><Relationship Id="rId76" Type="http://schemas.openxmlformats.org/officeDocument/2006/relationships/font" Target="fonts/OpenSans-regular.fntdata"/><Relationship Id="rId35" Type="http://schemas.openxmlformats.org/officeDocument/2006/relationships/slide" Target="slides/slide29.xml"/><Relationship Id="rId79" Type="http://schemas.openxmlformats.org/officeDocument/2006/relationships/font" Target="fonts/OpenSans-boldItalic.fntdata"/><Relationship Id="rId34" Type="http://schemas.openxmlformats.org/officeDocument/2006/relationships/slide" Target="slides/slide28.xml"/><Relationship Id="rId78" Type="http://schemas.openxmlformats.org/officeDocument/2006/relationships/font" Target="fonts/OpenSans-italic.fntdata"/><Relationship Id="rId71" Type="http://schemas.openxmlformats.org/officeDocument/2006/relationships/font" Target="fonts/BarlowLight-boldItalic.fntdata"/><Relationship Id="rId70" Type="http://schemas.openxmlformats.org/officeDocument/2006/relationships/font" Target="fonts/BarlowLight-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NotoSansLight-italic.fntdata"/><Relationship Id="rId61" Type="http://schemas.openxmlformats.org/officeDocument/2006/relationships/font" Target="fonts/NotoSansLight-bold.fntdata"/><Relationship Id="rId20" Type="http://schemas.openxmlformats.org/officeDocument/2006/relationships/slide" Target="slides/slide14.xml"/><Relationship Id="rId64" Type="http://schemas.openxmlformats.org/officeDocument/2006/relationships/font" Target="fonts/Barlow-regular.fntdata"/><Relationship Id="rId63" Type="http://schemas.openxmlformats.org/officeDocument/2006/relationships/font" Target="fonts/NotoSansLight-boldItalic.fntdata"/><Relationship Id="rId22" Type="http://schemas.openxmlformats.org/officeDocument/2006/relationships/slide" Target="slides/slide16.xml"/><Relationship Id="rId66" Type="http://schemas.openxmlformats.org/officeDocument/2006/relationships/font" Target="fonts/Barlow-italic.fntdata"/><Relationship Id="rId21" Type="http://schemas.openxmlformats.org/officeDocument/2006/relationships/slide" Target="slides/slide15.xml"/><Relationship Id="rId65" Type="http://schemas.openxmlformats.org/officeDocument/2006/relationships/font" Target="fonts/Barlow-bold.fntdata"/><Relationship Id="rId24" Type="http://schemas.openxmlformats.org/officeDocument/2006/relationships/slide" Target="slides/slide18.xml"/><Relationship Id="rId68" Type="http://schemas.openxmlformats.org/officeDocument/2006/relationships/font" Target="fonts/BarlowLight-regular.fntdata"/><Relationship Id="rId23" Type="http://schemas.openxmlformats.org/officeDocument/2006/relationships/slide" Target="slides/slide17.xml"/><Relationship Id="rId67" Type="http://schemas.openxmlformats.org/officeDocument/2006/relationships/font" Target="fonts/Barlow-boldItalic.fntdata"/><Relationship Id="rId60" Type="http://schemas.openxmlformats.org/officeDocument/2006/relationships/font" Target="fonts/NotoSansLight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BarlowLight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Nunito-boldItalic.fntdata"/><Relationship Id="rId50" Type="http://schemas.openxmlformats.org/officeDocument/2006/relationships/font" Target="fonts/Nunito-italic.fntdata"/><Relationship Id="rId53" Type="http://schemas.openxmlformats.org/officeDocument/2006/relationships/font" Target="fonts/NotoSans-bold.fntdata"/><Relationship Id="rId52" Type="http://schemas.openxmlformats.org/officeDocument/2006/relationships/font" Target="fonts/NotoSans-regular.fntdata"/><Relationship Id="rId11" Type="http://schemas.openxmlformats.org/officeDocument/2006/relationships/slide" Target="slides/slide5.xml"/><Relationship Id="rId55" Type="http://schemas.openxmlformats.org/officeDocument/2006/relationships/font" Target="fonts/NotoSans-boldItalic.fntdata"/><Relationship Id="rId10" Type="http://schemas.openxmlformats.org/officeDocument/2006/relationships/slide" Target="slides/slide4.xml"/><Relationship Id="rId54" Type="http://schemas.openxmlformats.org/officeDocument/2006/relationships/font" Target="fonts/NotoSans-italic.fntdata"/><Relationship Id="rId13" Type="http://schemas.openxmlformats.org/officeDocument/2006/relationships/slide" Target="slides/slide7.xml"/><Relationship Id="rId57" Type="http://schemas.openxmlformats.org/officeDocument/2006/relationships/font" Target="fonts/BarlowMedium-bold.fntdata"/><Relationship Id="rId12" Type="http://schemas.openxmlformats.org/officeDocument/2006/relationships/slide" Target="slides/slide6.xml"/><Relationship Id="rId56" Type="http://schemas.openxmlformats.org/officeDocument/2006/relationships/font" Target="fonts/BarlowMedium-regular.fntdata"/><Relationship Id="rId15" Type="http://schemas.openxmlformats.org/officeDocument/2006/relationships/slide" Target="slides/slide9.xml"/><Relationship Id="rId59" Type="http://schemas.openxmlformats.org/officeDocument/2006/relationships/font" Target="fonts/BarlowMedium-boldItalic.fntdata"/><Relationship Id="rId14" Type="http://schemas.openxmlformats.org/officeDocument/2006/relationships/slide" Target="slides/slide8.xml"/><Relationship Id="rId58" Type="http://schemas.openxmlformats.org/officeDocument/2006/relationships/font" Target="fonts/BarlowMedium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370458ae40_3_3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3370458ae40_3_3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370458ae40_3_4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3370458ae40_3_4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370458ae40_3_5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3370458ae40_3_5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370458ae40_3_5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3370458ae40_3_5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370458ae40_3_5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3370458ae40_3_5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370458ae40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370458ae40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Requirements engineering is iterative. You might move back and forth between these steps as you discover new information or refine existing requirements.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370458ae40_3_9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3370458ae40_3_9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370458ae40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370458ae40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370458ae40_3_6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3370458ae40_3_6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370458ae40_3_7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3370458ae40_3_7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370458ae40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370458ae40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370458ae40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370458ae40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refines raw requirements into a structured form.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370458ae40_3_8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3370458ae40_3_8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370458ae40_3_10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3370458ae40_3_10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370458ae40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370458ae40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370458ae40_3_9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3370458ae40_3_9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370458ae40_3_10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3370458ae40_3_10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370458ae40_3_10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3370458ae40_3_10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370458ae40_3_10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3370458ae40_3_10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370458ae40_3_10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3370458ae40_3_10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370458ae40_3_10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3370458ae40_3_10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370458ae40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370458ae40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370458ae40_3_10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3370458ae40_3_10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370458ae40_3_10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3370458ae40_3_10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370458ae40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370458ae40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371cc086a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371cc086a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370458ae40_3_10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3370458ae40_3_10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370458ae40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370458ae40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370458ae40_3_1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3370458ae40_3_1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370458ae40_3_1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3370458ae40_3_1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370458ae40_1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 engineering is the process of studying the problem and the stakeholder needs to build a requirements specification that w</a:t>
            </a:r>
            <a:r>
              <a:rPr lang="en"/>
              <a:t>ill</a:t>
            </a:r>
            <a:r>
              <a:rPr lang="en"/>
              <a:t> guide the product </a:t>
            </a:r>
            <a:r>
              <a:rPr lang="en"/>
              <a:t>development</a:t>
            </a:r>
            <a:r>
              <a:rPr lang="en"/>
              <a:t>.</a:t>
            </a:r>
            <a:endParaRPr/>
          </a:p>
        </p:txBody>
      </p:sp>
      <p:sp>
        <p:nvSpPr>
          <p:cNvPr id="100" name="Google Shape;100;g3370458ae40_1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370458ae40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370458ae40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Good requirements prevent miscommunication and costly design changes late in development.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also help keep the project focused on the customer’s needs and ensure that testing aligns with those needs.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370458ae40_3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3370458ae40_3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370458ae40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370458ae40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requirements capture the “what.” Non-functional requirements describe the “how well,”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370458ae40_3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3370458ae40_3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370458ae40_3_1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3370458ae40_3_1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Font typeface="Barlow"/>
              <a:buNone/>
              <a:defRPr sz="40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Font typeface="Barlow Light"/>
              <a:buNone/>
              <a:defRPr sz="2800"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algn="ctr">
              <a:spcBef>
                <a:spcPts val="1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785256" y="273844"/>
            <a:ext cx="67302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800"/>
              <a:buFont typeface="Noto Sans"/>
              <a:buNone/>
              <a:defRPr sz="2800">
                <a:latin typeface="Noto Sans"/>
                <a:ea typeface="Noto Sans"/>
                <a:cs typeface="Noto Sans"/>
                <a:sym typeface="No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785254" y="1028701"/>
            <a:ext cx="6730200" cy="3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2000"/>
              <a:buChar char="●"/>
              <a:defRPr sz="2000"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Char char="○"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2pPr>
            <a:lvl3pPr indent="-3302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3pPr>
            <a:lvl4pPr indent="-3302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latin typeface="Noto Sans"/>
                <a:ea typeface="Noto Sans"/>
                <a:cs typeface="Noto Sans"/>
                <a:sym typeface="Noto Sans"/>
              </a:defRPr>
            </a:lvl4pPr>
            <a:lvl5pPr indent="-3302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latin typeface="Noto Sans"/>
                <a:ea typeface="Noto Sans"/>
                <a:cs typeface="Noto Sans"/>
                <a:sym typeface="Noto Sans"/>
              </a:defRPr>
            </a:lvl5pPr>
            <a:lvl6pPr indent="-3429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1785256" y="4767263"/>
            <a:ext cx="4329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628650" y="102393"/>
            <a:ext cx="3791100" cy="10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3200"/>
              <a:buFont typeface="Noto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14"/>
          <p:cNvSpPr/>
          <p:nvPr>
            <p:ph idx="2" type="pic"/>
          </p:nvPr>
        </p:nvSpPr>
        <p:spPr>
          <a:xfrm>
            <a:off x="4572000" y="437606"/>
            <a:ext cx="3942300" cy="425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629840" y="1359017"/>
            <a:ext cx="3791100" cy="3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628650" y="4767263"/>
            <a:ext cx="5486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566058" y="273845"/>
            <a:ext cx="79494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28650" y="1042988"/>
            <a:ext cx="3886200" cy="35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2" type="body"/>
          </p:nvPr>
        </p:nvSpPr>
        <p:spPr>
          <a:xfrm>
            <a:off x="4629150" y="1042988"/>
            <a:ext cx="3886200" cy="35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1" type="ftr"/>
          </p:nvPr>
        </p:nvSpPr>
        <p:spPr>
          <a:xfrm>
            <a:off x="628650" y="4767263"/>
            <a:ext cx="5486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628650" y="488290"/>
            <a:ext cx="3886200" cy="41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2" type="body"/>
          </p:nvPr>
        </p:nvSpPr>
        <p:spPr>
          <a:xfrm>
            <a:off x="4629150" y="488290"/>
            <a:ext cx="3886200" cy="41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628650" y="4767263"/>
            <a:ext cx="5486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1785254" y="1282304"/>
            <a:ext cx="67254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3200"/>
              <a:buFont typeface="Noto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1785256" y="3442098"/>
            <a:ext cx="6725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1" type="ftr"/>
          </p:nvPr>
        </p:nvSpPr>
        <p:spPr>
          <a:xfrm>
            <a:off x="1785256" y="4767263"/>
            <a:ext cx="4329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942975" y="406925"/>
            <a:ext cx="78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942975" y="1246825"/>
            <a:ext cx="7889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>
              <a:spcBef>
                <a:spcPts val="1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781050" y="445025"/>
            <a:ext cx="805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780975" y="13556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325" y="13556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542925" y="445025"/>
            <a:ext cx="828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597450" y="422250"/>
            <a:ext cx="4193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597450" y="1483825"/>
            <a:ext cx="4089000" cy="32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300"/>
              </a:spcBef>
              <a:spcAft>
                <a:spcPts val="0"/>
              </a:spcAft>
              <a:buSzPts val="1600"/>
              <a:buChar char="一"/>
              <a:defRPr sz="1600"/>
            </a:lvl1pPr>
            <a:lvl2pPr indent="-317500" lvl="1" marL="914400">
              <a:spcBef>
                <a:spcPts val="100"/>
              </a:spcBef>
              <a:spcAft>
                <a:spcPts val="0"/>
              </a:spcAft>
              <a:buClr>
                <a:srgbClr val="CBE3DA"/>
              </a:buClr>
              <a:buSzPts val="1400"/>
              <a:buChar char="○"/>
              <a:defRPr sz="14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◆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◆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30200" lvl="1" marL="91440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42925" y="445025"/>
            <a:ext cx="828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800"/>
              <a:buFont typeface="Barlow Medium"/>
              <a:buNone/>
              <a:defRPr sz="2800">
                <a:solidFill>
                  <a:srgbClr val="6EDEBF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19125" y="1152475"/>
            <a:ext cx="8213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6EDEBF"/>
              </a:buClr>
              <a:buSzPts val="1800"/>
              <a:buFont typeface="Nunito"/>
              <a:buChar char="●"/>
              <a:defRPr sz="18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30200" lvl="1" marL="91440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"/>
              <a:buChar char="○"/>
              <a:defRPr sz="16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Char char="■"/>
              <a:defRPr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Char char="●"/>
              <a:defRPr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Char char="○"/>
              <a:defRPr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Char char="■"/>
              <a:defRPr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Char char="●"/>
              <a:defRPr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Char char="○"/>
              <a:defRPr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Char char="■"/>
              <a:defRPr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1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r">
              <a:buNone/>
              <a:defRPr sz="11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r">
              <a:buNone/>
              <a:defRPr sz="11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r">
              <a:buNone/>
              <a:defRPr sz="11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r">
              <a:buNone/>
              <a:defRPr sz="11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r">
              <a:buNone/>
              <a:defRPr sz="11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r">
              <a:buNone/>
              <a:defRPr sz="11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r">
              <a:buNone/>
              <a:defRPr sz="11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r">
              <a:buNone/>
              <a:defRPr sz="11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sweet.ua.pt/ico/OpenUp/OpenUP_v1514/" TargetMode="External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iso.org/standard/72089.html" TargetMode="External"/><Relationship Id="rId4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sweet.ua.pt/ico/OpenUp/OpenUP_v1514/" TargetMode="External"/><Relationship Id="rId4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hyperlink" Target="https://docs.google.com/document/d/1NXo4ZjZCzx3igJvZxWW37pchQEkZ9nL12IaivOO_Q54/edit?usp=sharing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learning.oreilly.com/library/view/software-requirements-3rd/9780735679658/apd.html#use_cases" TargetMode="External"/><Relationship Id="rId4" Type="http://schemas.openxmlformats.org/officeDocument/2006/relationships/hyperlink" Target="https://learning.oreilly.com/library/view/software-requirements-3rd/9780735679658/apd.html#software_requirements_specification" TargetMode="External"/><Relationship Id="rId5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jpg"/><Relationship Id="rId4" Type="http://schemas.openxmlformats.org/officeDocument/2006/relationships/image" Target="../media/image36.png"/><Relationship Id="rId5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Relationship Id="rId4" Type="http://schemas.openxmlformats.org/officeDocument/2006/relationships/image" Target="../media/image8.jpg"/><Relationship Id="rId5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TP 02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Determinação de requisitos (parte 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8"/>
          <p:cNvSpPr txBox="1"/>
          <p:nvPr>
            <p:ph idx="1" type="subTitle"/>
          </p:nvPr>
        </p:nvSpPr>
        <p:spPr>
          <a:xfrm>
            <a:off x="311700" y="2834125"/>
            <a:ext cx="8520600" cy="10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Requisitos: levantamento e análise com casos de utilização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v2025/02/18, ico@ua.pt</a:t>
            </a:r>
            <a:endParaRPr/>
          </a:p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/>
        </p:nvSpPr>
        <p:spPr>
          <a:xfrm>
            <a:off x="200315" y="4054418"/>
            <a:ext cx="2650800" cy="9543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Adapted from: Dennis et al, “</a:t>
            </a:r>
            <a:r>
              <a:rPr i="1" lang="en" sz="14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Systems Analysis and Design: An Object Oriented Approach with UML</a:t>
            </a:r>
            <a:r>
              <a:rPr lang="en" sz="14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”, 5th ed.</a:t>
            </a:r>
            <a:endParaRPr sz="14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56" name="Google Shape;15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1087" y="0"/>
            <a:ext cx="4982893" cy="54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27"/>
          <p:cNvSpPr/>
          <p:nvPr/>
        </p:nvSpPr>
        <p:spPr>
          <a:xfrm>
            <a:off x="7036375" y="3089452"/>
            <a:ext cx="1922400" cy="694800"/>
          </a:xfrm>
          <a:prstGeom prst="wedgeRoundRectCallout">
            <a:avLst>
              <a:gd fmla="val -89082" name="adj1"/>
              <a:gd fmla="val -18049" name="adj2"/>
              <a:gd fmla="val 16667" name="adj3"/>
            </a:avLst>
          </a:prstGeom>
          <a:solidFill>
            <a:schemeClr val="accent1"/>
          </a:solidFill>
          <a:ln cap="flat" cmpd="sng" w="12700">
            <a:solidFill>
              <a:srgbClr val="1D7F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Agrupamento do RF depende do problema específico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9" name="Google Shape;159;p27"/>
          <p:cNvSpPr/>
          <p:nvPr/>
        </p:nvSpPr>
        <p:spPr>
          <a:xfrm>
            <a:off x="767325" y="1708854"/>
            <a:ext cx="2247300" cy="1440300"/>
          </a:xfrm>
          <a:prstGeom prst="wedgeRoundRectCallout">
            <a:avLst>
              <a:gd fmla="val 70882" name="adj1"/>
              <a:gd fmla="val -110259" name="adj2"/>
              <a:gd fmla="val 16667" name="adj3"/>
            </a:avLst>
          </a:prstGeom>
          <a:solidFill>
            <a:schemeClr val="accent1"/>
          </a:solidFill>
          <a:ln cap="flat" cmpd="sng" w="12700">
            <a:solidFill>
              <a:srgbClr val="1D7F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Categorias comuns:</a:t>
            </a:r>
            <a:endParaRPr>
              <a:solidFill>
                <a:schemeClr val="dk1"/>
              </a:solidFill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-"/>
            </a:pPr>
            <a:r>
              <a:rPr lang="en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Usabilidade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-"/>
            </a:pPr>
            <a:r>
              <a:rPr lang="en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Desempenho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-"/>
            </a:pPr>
            <a:r>
              <a:rPr lang="en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Segurança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-"/>
            </a:pPr>
            <a:r>
              <a:rPr lang="en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Compatibilidade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-"/>
            </a:pPr>
            <a:r>
              <a:rPr lang="en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…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0" name="Google Shape;160;p27"/>
          <p:cNvSpPr txBox="1"/>
          <p:nvPr>
            <p:ph type="title"/>
          </p:nvPr>
        </p:nvSpPr>
        <p:spPr>
          <a:xfrm>
            <a:off x="597450" y="422250"/>
            <a:ext cx="4193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Exemplo parcial</a:t>
            </a:r>
            <a:endParaRPr/>
          </a:p>
        </p:txBody>
      </p:sp>
      <p:sp>
        <p:nvSpPr>
          <p:cNvPr id="161" name="Google Shape;161;p27"/>
          <p:cNvSpPr txBox="1"/>
          <p:nvPr>
            <p:ph idx="1" type="body"/>
          </p:nvPr>
        </p:nvSpPr>
        <p:spPr>
          <a:xfrm>
            <a:off x="597450" y="1483825"/>
            <a:ext cx="4089000" cy="32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1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type="title"/>
          </p:nvPr>
        </p:nvSpPr>
        <p:spPr>
          <a:xfrm>
            <a:off x="542925" y="445025"/>
            <a:ext cx="828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ct val="85714"/>
              <a:buFont typeface="Noto Sans"/>
              <a:buNone/>
            </a:pPr>
            <a:r>
              <a:rPr lang="en"/>
              <a:t>O que pode estar envolvido no "desempenho" (atributo de qualidade)?</a:t>
            </a:r>
            <a:endParaRPr/>
          </a:p>
        </p:txBody>
      </p:sp>
      <p:sp>
        <p:nvSpPr>
          <p:cNvPr id="167" name="Google Shape;16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8" name="Google Shape;16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333380"/>
            <a:ext cx="6105324" cy="251395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8"/>
          <p:cNvSpPr txBox="1"/>
          <p:nvPr/>
        </p:nvSpPr>
        <p:spPr>
          <a:xfrm>
            <a:off x="628650" y="4087994"/>
            <a:ext cx="2008200" cy="3078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Credit: Wiegers ‘13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>
            <p:ph type="title"/>
          </p:nvPr>
        </p:nvSpPr>
        <p:spPr>
          <a:xfrm>
            <a:off x="942975" y="406925"/>
            <a:ext cx="7889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ct val="87500"/>
              <a:buFont typeface="Noto Sans"/>
              <a:buNone/>
            </a:pPr>
            <a:r>
              <a:rPr lang="en"/>
              <a:t>FURPS: categorias "clássicas“ para os requisitos</a:t>
            </a:r>
            <a:endParaRPr/>
          </a:p>
        </p:txBody>
      </p:sp>
      <p:grpSp>
        <p:nvGrpSpPr>
          <p:cNvPr id="175" name="Google Shape;175;p29"/>
          <p:cNvGrpSpPr/>
          <p:nvPr/>
        </p:nvGrpSpPr>
        <p:grpSpPr>
          <a:xfrm>
            <a:off x="403287" y="1031750"/>
            <a:ext cx="8332172" cy="3885375"/>
            <a:chOff x="295392" y="2305"/>
            <a:chExt cx="8141657" cy="5242713"/>
          </a:xfrm>
        </p:grpSpPr>
        <p:sp>
          <p:nvSpPr>
            <p:cNvPr id="176" name="Google Shape;176;p29"/>
            <p:cNvSpPr/>
            <p:nvPr/>
          </p:nvSpPr>
          <p:spPr>
            <a:xfrm rot="5400000">
              <a:off x="5224042" y="-2280824"/>
              <a:ext cx="806700" cy="5574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BE2DA">
                <a:alpha val="89800"/>
              </a:srgbClr>
            </a:solidFill>
            <a:ln cap="flat" cmpd="sng" w="12700">
              <a:solidFill>
                <a:srgbClr val="CBE2DA">
                  <a:alpha val="8980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9"/>
            <p:cNvSpPr txBox="1"/>
            <p:nvPr/>
          </p:nvSpPr>
          <p:spPr>
            <a:xfrm>
              <a:off x="2840239" y="142498"/>
              <a:ext cx="5535000" cy="72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3825" lIns="247650" spcFirstLastPara="1" rIns="247650" wrap="square" tIns="123825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Noto Sans"/>
                <a:buChar char="•"/>
              </a:pPr>
              <a:r>
                <a:rPr b="0" i="0" lang="en" sz="1400" u="none" cap="none" strike="noStrike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 avaliado através da apreciação do conjunto de capacidades funcionais do programa. </a:t>
              </a:r>
              <a:endParaRPr b="0" i="0" sz="14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178" name="Google Shape;178;p29"/>
            <p:cNvSpPr/>
            <p:nvPr/>
          </p:nvSpPr>
          <p:spPr>
            <a:xfrm>
              <a:off x="295392" y="2305"/>
              <a:ext cx="2544900" cy="1008300"/>
            </a:xfrm>
            <a:prstGeom prst="roundRect">
              <a:avLst>
                <a:gd fmla="val 16667" name="adj"/>
              </a:avLst>
            </a:prstGeom>
            <a:solidFill>
              <a:srgbClr val="26AF8A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9"/>
            <p:cNvSpPr txBox="1"/>
            <p:nvPr/>
          </p:nvSpPr>
          <p:spPr>
            <a:xfrm>
              <a:off x="344608" y="51521"/>
              <a:ext cx="2446500" cy="90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Noto Sans"/>
                <a:buNone/>
              </a:pPr>
              <a:r>
                <a:rPr lang="en" sz="2400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Functionality</a:t>
              </a:r>
              <a:endParaRPr/>
            </a:p>
          </p:txBody>
        </p:sp>
        <p:sp>
          <p:nvSpPr>
            <p:cNvPr id="180" name="Google Shape;180;p29"/>
            <p:cNvSpPr/>
            <p:nvPr/>
          </p:nvSpPr>
          <p:spPr>
            <a:xfrm rot="5400000">
              <a:off x="5246399" y="-1222221"/>
              <a:ext cx="806700" cy="5574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BE2DA">
                <a:alpha val="89800"/>
              </a:srgbClr>
            </a:solidFill>
            <a:ln cap="flat" cmpd="sng" w="12700">
              <a:solidFill>
                <a:srgbClr val="CBE2DA">
                  <a:alpha val="8980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9"/>
            <p:cNvSpPr txBox="1"/>
            <p:nvPr/>
          </p:nvSpPr>
          <p:spPr>
            <a:xfrm>
              <a:off x="2862596" y="1201101"/>
              <a:ext cx="5535000" cy="72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3825" lIns="247650" spcFirstLastPara="1" rIns="247650" wrap="square" tIns="123825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Noto Sans"/>
                <a:buChar char="•"/>
              </a:pPr>
              <a:r>
                <a:rPr b="0" i="0" lang="en" sz="1400" u="none" cap="none" strike="noStrike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avaliados considerando factores humanos, estética geral, consistência, e documentação.</a:t>
              </a:r>
              <a:endParaRPr b="0" i="0" sz="14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182" name="Google Shape;182;p29"/>
            <p:cNvSpPr/>
            <p:nvPr/>
          </p:nvSpPr>
          <p:spPr>
            <a:xfrm>
              <a:off x="295392" y="1060909"/>
              <a:ext cx="2544900" cy="1008300"/>
            </a:xfrm>
            <a:prstGeom prst="roundRect">
              <a:avLst>
                <a:gd fmla="val 16667" name="adj"/>
              </a:avLst>
            </a:prstGeom>
            <a:solidFill>
              <a:srgbClr val="26AF8A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9"/>
            <p:cNvSpPr txBox="1"/>
            <p:nvPr/>
          </p:nvSpPr>
          <p:spPr>
            <a:xfrm>
              <a:off x="344608" y="1110125"/>
              <a:ext cx="2446500" cy="90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Noto Sans"/>
                <a:buNone/>
              </a:pPr>
              <a:r>
                <a:rPr lang="en" sz="2400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Usability</a:t>
              </a:r>
              <a:endParaRPr/>
            </a:p>
          </p:txBody>
        </p:sp>
        <p:sp>
          <p:nvSpPr>
            <p:cNvPr id="184" name="Google Shape;184;p29"/>
            <p:cNvSpPr/>
            <p:nvPr/>
          </p:nvSpPr>
          <p:spPr>
            <a:xfrm rot="5400000">
              <a:off x="5246399" y="-163618"/>
              <a:ext cx="806700" cy="5574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BE2DA">
                <a:alpha val="89800"/>
              </a:srgbClr>
            </a:solidFill>
            <a:ln cap="flat" cmpd="sng" w="12700">
              <a:solidFill>
                <a:srgbClr val="CBE2DA">
                  <a:alpha val="8980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9"/>
            <p:cNvSpPr txBox="1"/>
            <p:nvPr/>
          </p:nvSpPr>
          <p:spPr>
            <a:xfrm>
              <a:off x="2862596" y="2259704"/>
              <a:ext cx="5535000" cy="72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3825" lIns="247650" spcFirstLastPara="1" rIns="247650" wrap="square" tIns="123825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Noto Sans"/>
                <a:buChar char="•"/>
              </a:pPr>
              <a:r>
                <a:rPr b="0" i="0" lang="en" sz="1400" u="none" cap="none" strike="noStrike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frequência e gravidade das falhas, da exactidão dos resultados de saída, do tempo médio até à falha (MTTF), da capacidade de recuperação das falhas</a:t>
              </a:r>
              <a:endParaRPr b="0" i="0" sz="14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186" name="Google Shape;186;p29"/>
            <p:cNvSpPr/>
            <p:nvPr/>
          </p:nvSpPr>
          <p:spPr>
            <a:xfrm>
              <a:off x="295392" y="2119512"/>
              <a:ext cx="2544900" cy="1008300"/>
            </a:xfrm>
            <a:prstGeom prst="roundRect">
              <a:avLst>
                <a:gd fmla="val 16667" name="adj"/>
              </a:avLst>
            </a:prstGeom>
            <a:solidFill>
              <a:srgbClr val="26AF8A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9"/>
            <p:cNvSpPr txBox="1"/>
            <p:nvPr/>
          </p:nvSpPr>
          <p:spPr>
            <a:xfrm>
              <a:off x="344608" y="2168728"/>
              <a:ext cx="2446500" cy="90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Noto Sans"/>
                <a:buNone/>
              </a:pPr>
              <a:r>
                <a:rPr lang="en" sz="2400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Reliability</a:t>
              </a:r>
              <a:endParaRPr/>
            </a:p>
          </p:txBody>
        </p:sp>
        <p:sp>
          <p:nvSpPr>
            <p:cNvPr id="188" name="Google Shape;188;p29"/>
            <p:cNvSpPr/>
            <p:nvPr/>
          </p:nvSpPr>
          <p:spPr>
            <a:xfrm rot="5400000">
              <a:off x="5246399" y="894984"/>
              <a:ext cx="806700" cy="5574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BE2DA">
                <a:alpha val="89800"/>
              </a:srgbClr>
            </a:solidFill>
            <a:ln cap="flat" cmpd="sng" w="12700">
              <a:solidFill>
                <a:srgbClr val="CBE2DA">
                  <a:alpha val="8980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9"/>
            <p:cNvSpPr txBox="1"/>
            <p:nvPr/>
          </p:nvSpPr>
          <p:spPr>
            <a:xfrm>
              <a:off x="2862596" y="3318307"/>
              <a:ext cx="5535000" cy="72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3825" lIns="247650" spcFirstLastPara="1" rIns="247650" wrap="square" tIns="123825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Noto Sans"/>
                <a:buChar char="•"/>
              </a:pPr>
              <a:r>
                <a:rPr b="0" i="0" lang="en" sz="1400" u="none" cap="none" strike="noStrike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medida utilizando velocidade de processamento, tempo de resposta, consumo de recursos, rendimento e eficiência.</a:t>
              </a:r>
              <a:endParaRPr b="0" i="0" sz="14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190" name="Google Shape;190;p29"/>
            <p:cNvSpPr/>
            <p:nvPr/>
          </p:nvSpPr>
          <p:spPr>
            <a:xfrm>
              <a:off x="295392" y="3212152"/>
              <a:ext cx="2544900" cy="1008300"/>
            </a:xfrm>
            <a:prstGeom prst="roundRect">
              <a:avLst>
                <a:gd fmla="val 16667" name="adj"/>
              </a:avLst>
            </a:prstGeom>
            <a:solidFill>
              <a:srgbClr val="26AF8A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9"/>
            <p:cNvSpPr txBox="1"/>
            <p:nvPr/>
          </p:nvSpPr>
          <p:spPr>
            <a:xfrm>
              <a:off x="344608" y="3261368"/>
              <a:ext cx="2446500" cy="90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Noto Sans"/>
                <a:buNone/>
              </a:pPr>
              <a:r>
                <a:rPr lang="en" sz="2400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Performance</a:t>
              </a:r>
              <a:endParaRPr/>
            </a:p>
          </p:txBody>
        </p:sp>
        <p:sp>
          <p:nvSpPr>
            <p:cNvPr id="192" name="Google Shape;192;p29"/>
            <p:cNvSpPr/>
            <p:nvPr/>
          </p:nvSpPr>
          <p:spPr>
            <a:xfrm rot="5400000">
              <a:off x="5246399" y="1953588"/>
              <a:ext cx="806700" cy="5574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BE2DA">
                <a:alpha val="89800"/>
              </a:srgbClr>
            </a:solidFill>
            <a:ln cap="flat" cmpd="sng" w="12700">
              <a:solidFill>
                <a:srgbClr val="CBE2DA">
                  <a:alpha val="8980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9"/>
            <p:cNvSpPr txBox="1"/>
            <p:nvPr/>
          </p:nvSpPr>
          <p:spPr>
            <a:xfrm>
              <a:off x="2862596" y="4376911"/>
              <a:ext cx="5535000" cy="72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3825" lIns="247650" spcFirstLastPara="1" rIns="247650" wrap="square" tIns="123825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Noto Sans"/>
                <a:buChar char="•"/>
              </a:pPr>
              <a:r>
                <a:rPr b="0" i="0" lang="en" sz="1200" u="none" cap="none" strike="noStrike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combina capacidade de extensão, capacidade de </a:t>
              </a:r>
              <a:r>
                <a:rPr b="1" i="0" lang="en" sz="1200" u="none" cap="none" strike="noStrike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adaptação e de manutenção</a:t>
              </a:r>
              <a:r>
                <a:rPr b="0" i="0" lang="en" sz="1200" u="none" cap="none" strike="noStrike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 e, além disso, compatibilidade, facilidade de configuração, facilidade de instalação e facilidade de </a:t>
              </a:r>
              <a:r>
                <a:rPr lang="en" sz="1200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teste</a:t>
              </a:r>
              <a:r>
                <a:rPr b="0" i="0" lang="en" sz="1200" u="none" cap="none" strike="noStrike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.</a:t>
              </a:r>
              <a:endPara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194" name="Google Shape;194;p29"/>
            <p:cNvSpPr/>
            <p:nvPr/>
          </p:nvSpPr>
          <p:spPr>
            <a:xfrm>
              <a:off x="295392" y="4236718"/>
              <a:ext cx="2544900" cy="1008300"/>
            </a:xfrm>
            <a:prstGeom prst="roundRect">
              <a:avLst>
                <a:gd fmla="val 16667" name="adj"/>
              </a:avLst>
            </a:prstGeom>
            <a:solidFill>
              <a:srgbClr val="26AF8A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9"/>
            <p:cNvSpPr txBox="1"/>
            <p:nvPr/>
          </p:nvSpPr>
          <p:spPr>
            <a:xfrm>
              <a:off x="344608" y="4285934"/>
              <a:ext cx="2446500" cy="90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Noto Sans"/>
                <a:buNone/>
              </a:pPr>
              <a:r>
                <a:rPr lang="en" sz="2400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Supportability</a:t>
              </a:r>
              <a:endParaRPr/>
            </a:p>
          </p:txBody>
        </p:sp>
      </p:grpSp>
      <p:sp>
        <p:nvSpPr>
          <p:cNvPr id="196" name="Google Shape;19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542925" y="445025"/>
            <a:ext cx="828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400"/>
              <a:buFont typeface="Noto Sans"/>
              <a:buNone/>
            </a:pPr>
            <a:r>
              <a:t/>
            </a:r>
            <a:endParaRPr/>
          </a:p>
        </p:txBody>
      </p:sp>
      <p:sp>
        <p:nvSpPr>
          <p:cNvPr id="202" name="Google Shape;202;p30"/>
          <p:cNvSpPr txBox="1"/>
          <p:nvPr>
            <p:ph idx="11" type="ftr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I Oliveira</a:t>
            </a:r>
            <a:endParaRPr/>
          </a:p>
        </p:txBody>
      </p:sp>
      <p:pic>
        <p:nvPicPr>
          <p:cNvPr descr="https://lh4.googleusercontent.com/PLBW521Rz87omz97fd_I0XI7bzqpZvktWzLdPEGSqkaUXbW7pa6WY0x9euyEHU84nwSxcUMiOanaeF6_4J-GuVKQZdZgr3oWWclstkp--Op7On-jLVMS7YAvLx-jtHcI3dyRvYI" id="203" name="Google Shape;203;p30"/>
          <p:cNvPicPr preferRelativeResize="0"/>
          <p:nvPr/>
        </p:nvPicPr>
        <p:blipFill rotWithShape="1">
          <a:blip r:embed="rId3">
            <a:alphaModFix/>
          </a:blip>
          <a:srcRect b="0" l="0" r="19852" t="0"/>
          <a:stretch/>
        </p:blipFill>
        <p:spPr>
          <a:xfrm>
            <a:off x="1613250" y="0"/>
            <a:ext cx="6741299" cy="671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idx="1" type="body"/>
          </p:nvPr>
        </p:nvSpPr>
        <p:spPr>
          <a:xfrm>
            <a:off x="628650" y="366217"/>
            <a:ext cx="3886200" cy="31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10" name="Google Shape;210;p31"/>
          <p:cNvSpPr txBox="1"/>
          <p:nvPr>
            <p:ph idx="2" type="body"/>
          </p:nvPr>
        </p:nvSpPr>
        <p:spPr>
          <a:xfrm>
            <a:off x="4629150" y="366217"/>
            <a:ext cx="3886200" cy="31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ct val="111111"/>
              <a:buNone/>
            </a:pPr>
            <a:r>
              <a:rPr lang="en"/>
              <a:t>A importância relativa dos diferentes atributos de qualidade depende do projeto</a:t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ct val="112500"/>
              <a:buNone/>
            </a:pPr>
            <a:r>
              <a:rPr lang="en"/>
              <a:t>Loja on-line 🡪 muitas sessões em simultâneo, transações seguras,…</a:t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ct val="112500"/>
              <a:buNone/>
            </a:pPr>
            <a:r>
              <a:t/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ct val="112500"/>
              <a:buNone/>
            </a:pPr>
            <a:r>
              <a:rPr lang="en"/>
              <a:t>App Dialer (telefonar) 🡪 uso intuitivo, comunicação clara do estado da chamada </a:t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ct val="112500"/>
              <a:buNone/>
            </a:pPr>
            <a:r>
              <a:t/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ct val="112500"/>
              <a:buNone/>
            </a:pPr>
            <a:r>
              <a:rPr lang="en"/>
              <a:t>Homebanking 🡪 segurança, disponibilidade,…</a:t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ct val="112500"/>
              <a:buNone/>
            </a:pPr>
            <a:r>
              <a:t/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ct val="112500"/>
              <a:buNone/>
            </a:pPr>
            <a:r>
              <a:rPr lang="en"/>
              <a:t>Explorar:</a:t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ct val="112500"/>
              <a:buNone/>
            </a:pPr>
            <a:r>
              <a:rPr lang="en"/>
              <a:t>- Wiegers, chap. 14</a:t>
            </a:r>
            <a:endParaRPr/>
          </a:p>
        </p:txBody>
      </p:sp>
      <p:sp>
        <p:nvSpPr>
          <p:cNvPr id="211" name="Google Shape;211;p31"/>
          <p:cNvSpPr txBox="1"/>
          <p:nvPr>
            <p:ph idx="12" type="sldNum"/>
          </p:nvPr>
        </p:nvSpPr>
        <p:spPr>
          <a:xfrm>
            <a:off x="6457950" y="3575447"/>
            <a:ext cx="2057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2" name="Google Shape;21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5162" y="1707581"/>
            <a:ext cx="1766311" cy="2623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  Description automatically generated" id="213" name="Google Shape;21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6284" y="1054001"/>
            <a:ext cx="1036095" cy="116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597450" y="422250"/>
            <a:ext cx="4193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Eng.a de requisitos como um processo</a:t>
            </a:r>
            <a:endParaRPr/>
          </a:p>
        </p:txBody>
      </p:sp>
      <p:sp>
        <p:nvSpPr>
          <p:cNvPr id="219" name="Google Shape;219;p32"/>
          <p:cNvSpPr txBox="1"/>
          <p:nvPr>
            <p:ph idx="1" type="body"/>
          </p:nvPr>
        </p:nvSpPr>
        <p:spPr>
          <a:xfrm>
            <a:off x="597450" y="1483825"/>
            <a:ext cx="4089000" cy="32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22580" lvl="0" marL="457200" rtl="0" algn="l">
              <a:spcBef>
                <a:spcPts val="300"/>
              </a:spcBef>
              <a:spcAft>
                <a:spcPts val="0"/>
              </a:spcAft>
              <a:buSzPct val="100000"/>
              <a:buChar char="一"/>
            </a:pPr>
            <a:r>
              <a:rPr lang="en"/>
              <a:t>Levantamento (</a:t>
            </a:r>
            <a:r>
              <a:rPr i="1" lang="en"/>
              <a:t>Elicitation</a:t>
            </a:r>
            <a:r>
              <a:rPr lang="en"/>
              <a:t>)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Recolha de requisitos junto dos intervenientes.</a:t>
            </a:r>
            <a:endParaRPr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一"/>
            </a:pPr>
            <a:r>
              <a:rPr lang="en"/>
              <a:t>Análise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Refinar, priorizar e esclarecer os requisitos.</a:t>
            </a:r>
            <a:endParaRPr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一"/>
            </a:pPr>
            <a:r>
              <a:rPr lang="en"/>
              <a:t>Especificação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Documentar e organizar os requisitos de forma estruturada.</a:t>
            </a:r>
            <a:endParaRPr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一"/>
            </a:pPr>
            <a:r>
              <a:rPr lang="en"/>
              <a:t>Validação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Assegurar que os requisitos estão completos e alinhados com as necessidades dos </a:t>
            </a:r>
            <a:r>
              <a:rPr i="1" lang="en"/>
              <a:t>stakeholders</a:t>
            </a:r>
            <a:r>
              <a:rPr lang="en"/>
              <a:t>.</a:t>
            </a:r>
            <a:endParaRPr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一"/>
            </a:pPr>
            <a:r>
              <a:rPr lang="en"/>
              <a:t>Gestão dos requisitos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Gerir as alterações e manter a integridade dos requisitos.</a:t>
            </a:r>
            <a:endParaRPr/>
          </a:p>
        </p:txBody>
      </p:sp>
      <p:pic>
        <p:nvPicPr>
          <p:cNvPr id="220" name="Google Shape;2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6450" y="1530675"/>
            <a:ext cx="4419600" cy="2082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/>
          <p:nvPr>
            <p:ph type="title"/>
          </p:nvPr>
        </p:nvSpPr>
        <p:spPr>
          <a:xfrm>
            <a:off x="566058" y="205384"/>
            <a:ext cx="79494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ct val="85714"/>
              <a:buFont typeface="Noto Sans"/>
              <a:buNone/>
            </a:pPr>
            <a:r>
              <a:rPr lang="en"/>
              <a:t>Quais são as actividades de levantamento dos requisitos?</a:t>
            </a:r>
            <a:endParaRPr/>
          </a:p>
        </p:txBody>
      </p:sp>
      <p:sp>
        <p:nvSpPr>
          <p:cNvPr id="226" name="Google Shape;226;p33"/>
          <p:cNvSpPr txBox="1"/>
          <p:nvPr>
            <p:ph idx="1" type="body"/>
          </p:nvPr>
        </p:nvSpPr>
        <p:spPr>
          <a:xfrm>
            <a:off x="628650" y="1042988"/>
            <a:ext cx="3886200" cy="23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r>
              <a:rPr lang="en"/>
              <a:t>O núcleo do desenvolvimento de requisitos é a sua identificação</a:t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n"/>
              <a:t>o processo de levantamento das necessidades e restrições dos vários intervenientes para um sistema de software. </a:t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n"/>
              <a:t>Não é apenas uma questão de transcrever exatamente o que os utilizadores dizem… </a:t>
            </a:r>
            <a:endParaRPr/>
          </a:p>
        </p:txBody>
      </p:sp>
      <p:sp>
        <p:nvSpPr>
          <p:cNvPr id="227" name="Google Shape;227;p33"/>
          <p:cNvSpPr txBox="1"/>
          <p:nvPr>
            <p:ph idx="2" type="body"/>
          </p:nvPr>
        </p:nvSpPr>
        <p:spPr>
          <a:xfrm>
            <a:off x="4629150" y="1042988"/>
            <a:ext cx="3886200" cy="23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n"/>
              <a:t>Elicitação é um </a:t>
            </a:r>
            <a:r>
              <a:rPr lang="en">
                <a:highlight>
                  <a:srgbClr val="008080"/>
                </a:highlight>
              </a:rPr>
              <a:t>processo colaborativo e analítico que inclui actividades para recolher, descobrir, extrair e definir requisitos</a:t>
            </a:r>
            <a:r>
              <a:rPr lang="en"/>
              <a:t>. </a:t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n"/>
              <a:t>A elicitação é utilizada para descobrir requisitos focados no negócio + focados no utilizador + funcionais + não-funcionais. </a:t>
            </a:r>
            <a:endParaRPr b="1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28" name="Google Shape;228;p33"/>
          <p:cNvSpPr txBox="1"/>
          <p:nvPr>
            <p:ph idx="11" type="ftr"/>
          </p:nvPr>
        </p:nvSpPr>
        <p:spPr>
          <a:xfrm>
            <a:off x="628650" y="3575447"/>
            <a:ext cx="5486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Oliveira</a:t>
            </a:r>
            <a:endParaRPr/>
          </a:p>
        </p:txBody>
      </p:sp>
      <p:sp>
        <p:nvSpPr>
          <p:cNvPr id="229" name="Google Shape;229;p33"/>
          <p:cNvSpPr txBox="1"/>
          <p:nvPr>
            <p:ph idx="12" type="sldNum"/>
          </p:nvPr>
        </p:nvSpPr>
        <p:spPr>
          <a:xfrm>
            <a:off x="6457950" y="3575447"/>
            <a:ext cx="2057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0" name="Google Shape;23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781" y="3453020"/>
            <a:ext cx="5092318" cy="1588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/>
          <p:nvPr>
            <p:ph idx="1" type="body"/>
          </p:nvPr>
        </p:nvSpPr>
        <p:spPr>
          <a:xfrm>
            <a:off x="597450" y="1483825"/>
            <a:ext cx="4089000" cy="32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3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Entrevistas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Inquéritos e questionários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Workshops de desenho colaborativo  (JAD) / </a:t>
            </a:r>
            <a:r>
              <a:rPr lang="en"/>
              <a:t>sessões de brainstorming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Observação e estudos etnográficos (imersão no ambiente de trabalho)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Análise de documentos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i="1" lang="en"/>
              <a:t>Focus groups</a:t>
            </a:r>
            <a:endParaRPr i="1"/>
          </a:p>
        </p:txBody>
      </p:sp>
      <p:sp>
        <p:nvSpPr>
          <p:cNvPr id="236" name="Google Shape;236;p34"/>
          <p:cNvSpPr txBox="1"/>
          <p:nvPr>
            <p:ph type="title"/>
          </p:nvPr>
        </p:nvSpPr>
        <p:spPr>
          <a:xfrm>
            <a:off x="597450" y="422250"/>
            <a:ext cx="4193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Ténicas comuns de levantamento de requisitos </a:t>
            </a:r>
            <a:endParaRPr/>
          </a:p>
        </p:txBody>
      </p:sp>
      <p:pic>
        <p:nvPicPr>
          <p:cNvPr id="237" name="Google Shape;2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3775" y="304800"/>
            <a:ext cx="2549345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8" name="Google Shape;238;p34"/>
          <p:cNvCxnSpPr/>
          <p:nvPr/>
        </p:nvCxnSpPr>
        <p:spPr>
          <a:xfrm>
            <a:off x="5978875" y="3906525"/>
            <a:ext cx="791400" cy="141600"/>
          </a:xfrm>
          <a:prstGeom prst="straightConnector1">
            <a:avLst/>
          </a:prstGeom>
          <a:noFill/>
          <a:ln cap="flat" cmpd="sng" w="38100">
            <a:solidFill>
              <a:srgbClr val="FFC629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>
            <p:ph type="title"/>
          </p:nvPr>
        </p:nvSpPr>
        <p:spPr>
          <a:xfrm>
            <a:off x="566058" y="205384"/>
            <a:ext cx="79494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ct val="85714"/>
              <a:buFont typeface="Noto Sans"/>
              <a:buNone/>
            </a:pPr>
            <a:r>
              <a:rPr lang="en"/>
              <a:t>OpenUP as práticas de requisitos</a:t>
            </a:r>
            <a:endParaRPr/>
          </a:p>
        </p:txBody>
      </p:sp>
      <p:sp>
        <p:nvSpPr>
          <p:cNvPr id="244" name="Google Shape;244;p35"/>
          <p:cNvSpPr txBox="1"/>
          <p:nvPr>
            <p:ph idx="1" type="body"/>
          </p:nvPr>
        </p:nvSpPr>
        <p:spPr>
          <a:xfrm>
            <a:off x="628650" y="1042988"/>
            <a:ext cx="2982600" cy="35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r>
              <a:rPr lang="en"/>
              <a:t>OpenUP practices</a:t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OpenUP</a:t>
            </a:r>
            <a:r>
              <a:rPr lang="en"/>
              <a:t> &gt; Practices &gt; Technical Practices &gt; Shared Vision &gt; Requirements Gathering Techniques</a:t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t/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n"/>
              <a:t>Detalhes disponíveis na documentação do OpenUp</a:t>
            </a:r>
            <a:endParaRPr/>
          </a:p>
        </p:txBody>
      </p:sp>
      <p:sp>
        <p:nvSpPr>
          <p:cNvPr id="245" name="Google Shape;245;p35"/>
          <p:cNvSpPr txBox="1"/>
          <p:nvPr>
            <p:ph idx="2" type="body"/>
          </p:nvPr>
        </p:nvSpPr>
        <p:spPr>
          <a:xfrm>
            <a:off x="4629150" y="782241"/>
            <a:ext cx="3886200" cy="26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46" name="Google Shape;246;p35"/>
          <p:cNvSpPr txBox="1"/>
          <p:nvPr>
            <p:ph idx="12" type="sldNum"/>
          </p:nvPr>
        </p:nvSpPr>
        <p:spPr>
          <a:xfrm>
            <a:off x="6457950" y="3575447"/>
            <a:ext cx="2057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7" name="Google Shape;24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09475" y="1042988"/>
            <a:ext cx="6610979" cy="421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type="title"/>
          </p:nvPr>
        </p:nvSpPr>
        <p:spPr>
          <a:xfrm>
            <a:off x="566058" y="205384"/>
            <a:ext cx="79494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ct val="85714"/>
              <a:buFont typeface="Noto Sans"/>
              <a:buNone/>
            </a:pPr>
            <a:r>
              <a:t/>
            </a:r>
            <a:endParaRPr/>
          </a:p>
        </p:txBody>
      </p:sp>
      <p:sp>
        <p:nvSpPr>
          <p:cNvPr id="253" name="Google Shape;253;p36"/>
          <p:cNvSpPr txBox="1"/>
          <p:nvPr>
            <p:ph idx="1" type="body"/>
          </p:nvPr>
        </p:nvSpPr>
        <p:spPr>
          <a:xfrm>
            <a:off x="628650" y="782241"/>
            <a:ext cx="3886200" cy="26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54" name="Google Shape;254;p36"/>
          <p:cNvSpPr txBox="1"/>
          <p:nvPr>
            <p:ph idx="2" type="body"/>
          </p:nvPr>
        </p:nvSpPr>
        <p:spPr>
          <a:xfrm>
            <a:off x="4629150" y="782241"/>
            <a:ext cx="3886200" cy="26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55" name="Google Shape;255;p36"/>
          <p:cNvSpPr txBox="1"/>
          <p:nvPr>
            <p:ph idx="12" type="sldNum"/>
          </p:nvPr>
        </p:nvSpPr>
        <p:spPr>
          <a:xfrm>
            <a:off x="6457950" y="3575447"/>
            <a:ext cx="2057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6" name="Google Shape;25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014" y="0"/>
            <a:ext cx="66827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type="title"/>
          </p:nvPr>
        </p:nvSpPr>
        <p:spPr>
          <a:xfrm>
            <a:off x="942975" y="406925"/>
            <a:ext cx="78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 de aprendizagem</a:t>
            </a:r>
            <a:endParaRPr/>
          </a:p>
        </p:txBody>
      </p:sp>
      <p:sp>
        <p:nvSpPr>
          <p:cNvPr id="89" name="Google Shape;89;p19"/>
          <p:cNvSpPr txBox="1"/>
          <p:nvPr>
            <p:ph idx="1" type="body"/>
          </p:nvPr>
        </p:nvSpPr>
        <p:spPr>
          <a:xfrm>
            <a:off x="942975" y="1246825"/>
            <a:ext cx="7889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3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Distinguir requisitos funcionais e não funcionais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Enumerar técnicas de recolha de requisitos e argumentar quando usar cada uma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Descrever técnicas de documentação de requisitos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Explicar a relação entre requisitos e casos de utilização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Identificar as atividades e disciplinas relacionadas com  os requisitos no OpenUP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 txBox="1"/>
          <p:nvPr>
            <p:ph type="title"/>
          </p:nvPr>
        </p:nvSpPr>
        <p:spPr>
          <a:xfrm>
            <a:off x="597450" y="422250"/>
            <a:ext cx="4193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Análise de requisitos</a:t>
            </a:r>
            <a:endParaRPr/>
          </a:p>
        </p:txBody>
      </p:sp>
      <p:sp>
        <p:nvSpPr>
          <p:cNvPr id="262" name="Google Shape;262;p37"/>
          <p:cNvSpPr txBox="1"/>
          <p:nvPr>
            <p:ph idx="1" type="body"/>
          </p:nvPr>
        </p:nvSpPr>
        <p:spPr>
          <a:xfrm>
            <a:off x="597450" y="1483825"/>
            <a:ext cx="4089000" cy="32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spcBef>
                <a:spcPts val="3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Definição de prioridades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Determinar as caraterísticas de valor elevado versus as caraterísticas facultativas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Negociação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Resolver conflitos entre </a:t>
            </a:r>
            <a:r>
              <a:rPr i="1" lang="en"/>
              <a:t>stakeholders</a:t>
            </a:r>
            <a:endParaRPr i="1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Modelação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Utilizar diagramas e ferramentas (por exemplo, diagramas da UML)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Ponderação da viabilidade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Avaliar as restrições técnicas, económicas e organizacionais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0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1250" y="1304625"/>
            <a:ext cx="4152750" cy="1956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4" name="Google Shape;264;p37"/>
          <p:cNvCxnSpPr/>
          <p:nvPr/>
        </p:nvCxnSpPr>
        <p:spPr>
          <a:xfrm flipH="1" rot="10800000">
            <a:off x="5509050" y="3217775"/>
            <a:ext cx="437700" cy="463500"/>
          </a:xfrm>
          <a:prstGeom prst="straightConnector1">
            <a:avLst/>
          </a:prstGeom>
          <a:noFill/>
          <a:ln cap="flat" cmpd="sng" w="28575">
            <a:solidFill>
              <a:srgbClr val="FFC62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 txBox="1"/>
          <p:nvPr>
            <p:ph type="title"/>
          </p:nvPr>
        </p:nvSpPr>
        <p:spPr>
          <a:xfrm>
            <a:off x="542925" y="333769"/>
            <a:ext cx="8289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400"/>
              <a:buFont typeface="Noto Sans"/>
              <a:buNone/>
            </a:pPr>
            <a:r>
              <a:rPr i="1" lang="en" sz="2400"/>
              <a:t>Seleção</a:t>
            </a:r>
            <a:r>
              <a:rPr b="0" i="1" lang="en" sz="2400"/>
              <a:t> </a:t>
            </a:r>
            <a:r>
              <a:rPr b="0" lang="en" sz="2400"/>
              <a:t>dos requisitos</a:t>
            </a:r>
            <a:endParaRPr sz="2400"/>
          </a:p>
        </p:txBody>
      </p:sp>
      <p:sp>
        <p:nvSpPr>
          <p:cNvPr id="270" name="Google Shape;270;p38"/>
          <p:cNvSpPr/>
          <p:nvPr/>
        </p:nvSpPr>
        <p:spPr>
          <a:xfrm>
            <a:off x="231774" y="789553"/>
            <a:ext cx="8660700" cy="27003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Sistema a construir</a:t>
            </a:r>
            <a:endParaRPr sz="2000" u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1" name="Google Shape;271;p38"/>
          <p:cNvSpPr/>
          <p:nvPr/>
        </p:nvSpPr>
        <p:spPr>
          <a:xfrm>
            <a:off x="419100" y="1113587"/>
            <a:ext cx="6415200" cy="3888600"/>
          </a:xfrm>
          <a:prstGeom prst="rect">
            <a:avLst/>
          </a:prstGeom>
          <a:solidFill>
            <a:srgbClr val="CCECFF">
              <a:alpha val="60000"/>
            </a:srgbClr>
          </a:solidFill>
          <a:ln cap="flat" cmpd="sng" w="19050">
            <a:solidFill>
              <a:srgbClr val="C0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</a:pPr>
            <a:r>
              <a:rPr lang="en" sz="2000" u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Âmbito inicial</a:t>
            </a:r>
            <a:endParaRPr/>
          </a:p>
        </p:txBody>
      </p:sp>
      <p:sp>
        <p:nvSpPr>
          <p:cNvPr id="272" name="Google Shape;272;p38"/>
          <p:cNvSpPr/>
          <p:nvPr/>
        </p:nvSpPr>
        <p:spPr>
          <a:xfrm>
            <a:off x="649374" y="4029912"/>
            <a:ext cx="5922900" cy="648000"/>
          </a:xfrm>
          <a:prstGeom prst="rect">
            <a:avLst/>
          </a:prstGeom>
          <a:solidFill>
            <a:srgbClr val="70C8D4">
              <a:alpha val="69800"/>
            </a:srgbClr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supérfluo (desnecessário) </a:t>
            </a:r>
            <a:endParaRPr sz="2000" u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3" name="Google Shape;273;p38"/>
          <p:cNvSpPr/>
          <p:nvPr/>
        </p:nvSpPr>
        <p:spPr>
          <a:xfrm>
            <a:off x="7020272" y="1113587"/>
            <a:ext cx="1800300" cy="2281200"/>
          </a:xfrm>
          <a:prstGeom prst="rect">
            <a:avLst/>
          </a:prstGeom>
          <a:solidFill>
            <a:srgbClr val="C0D890">
              <a:alpha val="69800"/>
            </a:srgbClr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Requisitos </a:t>
            </a:r>
            <a:b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em falta</a:t>
            </a:r>
            <a:endParaRPr sz="2000" u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4" name="Google Shape;274;p38"/>
          <p:cNvSpPr/>
          <p:nvPr/>
        </p:nvSpPr>
        <p:spPr>
          <a:xfrm>
            <a:off x="696913" y="1221600"/>
            <a:ext cx="5827800" cy="2579100"/>
          </a:xfrm>
          <a:prstGeom prst="rect">
            <a:avLst/>
          </a:prstGeom>
          <a:solidFill>
            <a:srgbClr val="1E8369">
              <a:alpha val="69800"/>
            </a:srgbClr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Requisitos documentados na análise</a:t>
            </a:r>
            <a:endParaRPr sz="2000" u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5" name="Google Shape;275;p38"/>
          <p:cNvSpPr/>
          <p:nvPr/>
        </p:nvSpPr>
        <p:spPr>
          <a:xfrm>
            <a:off x="961990" y="3336881"/>
            <a:ext cx="2625000" cy="421800"/>
          </a:xfrm>
          <a:prstGeom prst="ellipse">
            <a:avLst/>
          </a:prstGeom>
          <a:solidFill>
            <a:srgbClr val="F2F2F2">
              <a:alpha val="69800"/>
            </a:srgbClr>
          </a:solidFill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Open Sans Light"/>
              <a:buNone/>
            </a:pPr>
            <a:r>
              <a:rPr lang="en" sz="2000">
                <a:solidFill>
                  <a:srgbClr val="C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Inconsistente</a:t>
            </a:r>
            <a:endParaRPr sz="2000" u="none">
              <a:solidFill>
                <a:srgbClr val="C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76" name="Google Shape;276;p38"/>
          <p:cNvSpPr/>
          <p:nvPr/>
        </p:nvSpPr>
        <p:spPr>
          <a:xfrm>
            <a:off x="4267200" y="2950190"/>
            <a:ext cx="2257500" cy="746700"/>
          </a:xfrm>
          <a:prstGeom prst="ellipse">
            <a:avLst/>
          </a:prstGeom>
          <a:solidFill>
            <a:srgbClr val="D5DBE5">
              <a:alpha val="69800"/>
            </a:srgbClr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Open Sans Light"/>
              <a:buNone/>
            </a:pPr>
            <a:r>
              <a:rPr lang="en" sz="2000">
                <a:solidFill>
                  <a:srgbClr val="0070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Inexequível (tecnologia)</a:t>
            </a:r>
            <a:endParaRPr sz="2000" u="none">
              <a:solidFill>
                <a:srgbClr val="0070C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77" name="Google Shape;277;p38"/>
          <p:cNvSpPr txBox="1"/>
          <p:nvPr>
            <p:ph idx="12" type="sldNum"/>
          </p:nvPr>
        </p:nvSpPr>
        <p:spPr>
          <a:xfrm>
            <a:off x="8472458" y="3497413"/>
            <a:ext cx="5487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/>
          <p:nvPr>
            <p:ph idx="11" type="ftr"/>
          </p:nvPr>
        </p:nvSpPr>
        <p:spPr>
          <a:xfrm>
            <a:off x="1785256" y="4767263"/>
            <a:ext cx="4329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Oliveira</a:t>
            </a:r>
            <a:endParaRPr/>
          </a:p>
        </p:txBody>
      </p:sp>
      <p:sp>
        <p:nvSpPr>
          <p:cNvPr id="283" name="Google Shape;283;p39"/>
          <p:cNvSpPr txBox="1"/>
          <p:nvPr>
            <p:ph idx="12" type="sldNum"/>
          </p:nvPr>
        </p:nvSpPr>
        <p:spPr>
          <a:xfrm>
            <a:off x="8472458" y="3497413"/>
            <a:ext cx="5487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4" name="Google Shape;28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968" y="6785"/>
            <a:ext cx="5851548" cy="5129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/>
          <p:nvPr>
            <p:ph idx="1" type="body"/>
          </p:nvPr>
        </p:nvSpPr>
        <p:spPr>
          <a:xfrm>
            <a:off x="780975" y="13556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3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Documentação estruturada e ativamente mantida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Aplicar uma estratégia coerente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Abordagens clássicas “product centric”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Listas de funções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Abordagens “user centric”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casos de utilização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"/>
              <a:t>user stories</a:t>
            </a:r>
            <a:r>
              <a:rPr lang="en"/>
              <a:t> </a:t>
            </a:r>
            <a:endParaRPr/>
          </a:p>
        </p:txBody>
      </p:sp>
      <p:sp>
        <p:nvSpPr>
          <p:cNvPr id="290" name="Google Shape;290;p40"/>
          <p:cNvSpPr txBox="1"/>
          <p:nvPr>
            <p:ph type="title"/>
          </p:nvPr>
        </p:nvSpPr>
        <p:spPr>
          <a:xfrm>
            <a:off x="781050" y="445025"/>
            <a:ext cx="805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Especificação de requisitos </a:t>
            </a:r>
            <a:endParaRPr/>
          </a:p>
        </p:txBody>
      </p:sp>
      <p:sp>
        <p:nvSpPr>
          <p:cNvPr id="291" name="Google Shape;291;p40"/>
          <p:cNvSpPr txBox="1"/>
          <p:nvPr>
            <p:ph idx="2" type="body"/>
          </p:nvPr>
        </p:nvSpPr>
        <p:spPr>
          <a:xfrm>
            <a:off x="4832325" y="13556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10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1250" y="1304625"/>
            <a:ext cx="4152750" cy="1956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3" name="Google Shape;293;p40"/>
          <p:cNvCxnSpPr/>
          <p:nvPr/>
        </p:nvCxnSpPr>
        <p:spPr>
          <a:xfrm flipH="1" rot="10800000">
            <a:off x="6452950" y="3174875"/>
            <a:ext cx="437700" cy="463500"/>
          </a:xfrm>
          <a:prstGeom prst="straightConnector1">
            <a:avLst/>
          </a:prstGeom>
          <a:noFill/>
          <a:ln cap="flat" cmpd="sng" w="28575">
            <a:solidFill>
              <a:srgbClr val="FFC62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1"/>
          <p:cNvSpPr txBox="1"/>
          <p:nvPr>
            <p:ph type="title"/>
          </p:nvPr>
        </p:nvSpPr>
        <p:spPr>
          <a:xfrm>
            <a:off x="942975" y="406925"/>
            <a:ext cx="7889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ct val="87500"/>
              <a:buFont typeface="Noto Sans"/>
              <a:buNone/>
            </a:pPr>
            <a:r>
              <a:rPr lang="en"/>
              <a:t>Requisitos elencados como listas de funções “o sistema deve…”</a:t>
            </a:r>
            <a:endParaRPr/>
          </a:p>
        </p:txBody>
      </p:sp>
      <p:graphicFrame>
        <p:nvGraphicFramePr>
          <p:cNvPr id="299" name="Google Shape;299;p41"/>
          <p:cNvGraphicFramePr/>
          <p:nvPr/>
        </p:nvGraphicFramePr>
        <p:xfrm>
          <a:off x="628650" y="14514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{387E336D-7B65-4F85-995B-5D76F046FDE8}</a:tableStyleId>
              </a:tblPr>
              <a:tblGrid>
                <a:gridCol w="845400"/>
                <a:gridCol w="7041300"/>
              </a:tblGrid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#</a:t>
                      </a:r>
                      <a:endParaRPr sz="1400"/>
                    </a:p>
                  </a:txBody>
                  <a:tcPr marT="34300" marB="34300" marR="89425" marL="89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Requisito</a:t>
                      </a:r>
                      <a:endParaRPr sz="1400"/>
                    </a:p>
                  </a:txBody>
                  <a:tcPr marT="34300" marB="34300" marR="89425" marL="89425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</a:rPr>
                        <a:t>RF.1</a:t>
                      </a:r>
                      <a:endParaRPr sz="1400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89425" marL="89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</a:rPr>
                        <a:t>O sistema deve permitir a um profissional criar um novo pedido de </a:t>
                      </a:r>
                      <a:r>
                        <a:rPr lang="en" sz="1400">
                          <a:solidFill>
                            <a:schemeClr val="lt1"/>
                          </a:solidFill>
                        </a:rPr>
                        <a:t>adesão , em auto-serviço, na web.</a:t>
                      </a:r>
                      <a:endParaRPr sz="1400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89425" marL="89425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</a:rPr>
                        <a:t>RF.2</a:t>
                      </a:r>
                      <a:endParaRPr sz="1400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89425" marL="89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</a:rPr>
                        <a:t>O sistema deve enviar credenciais temporárias para os pedidos de adesão e enviá-las, por email, aos solicitantes, até 10min depois do registo.</a:t>
                      </a:r>
                      <a:endParaRPr sz="1400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89425" marL="89425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</a:rPr>
                        <a:t>RF.3</a:t>
                      </a:r>
                      <a:endParaRPr sz="1400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89425" marL="89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Noto Sans"/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</a:rPr>
                        <a:t>O sistema deve permitir a pesquisa de cheques-dentista (emitidos) por número</a:t>
                      </a:r>
                      <a:r>
                        <a:rPr lang="en" sz="1400">
                          <a:solidFill>
                            <a:schemeClr val="lt1"/>
                          </a:solidFill>
                        </a:rPr>
                        <a:t> de utente do SNS.</a:t>
                      </a:r>
                      <a:r>
                        <a:rPr lang="en" sz="1400">
                          <a:solidFill>
                            <a:schemeClr val="lt1"/>
                          </a:solidFill>
                        </a:rPr>
                        <a:t> </a:t>
                      </a:r>
                      <a:endParaRPr sz="1400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89425" marL="89425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</a:rPr>
                        <a:t>RNF.1</a:t>
                      </a:r>
                      <a:endParaRPr sz="1400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89425" marL="89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</a:rPr>
                        <a:t>As pesquisas de cheques-dentista têm de retornar</a:t>
                      </a:r>
                      <a:r>
                        <a:rPr lang="en" sz="1400">
                          <a:solidFill>
                            <a:schemeClr val="lt1"/>
                          </a:solidFill>
                        </a:rPr>
                        <a:t> resultados em &lt;5 segundos  ou um evento de tempo expirado.</a:t>
                      </a:r>
                      <a:endParaRPr sz="1400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89425" marL="89425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</a:rPr>
                        <a:t>…</a:t>
                      </a:r>
                      <a:endParaRPr sz="1400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89425" marL="89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89425" marL="89425"/>
                </a:tc>
              </a:tr>
            </a:tbl>
          </a:graphicData>
        </a:graphic>
      </p:graphicFrame>
      <p:sp>
        <p:nvSpPr>
          <p:cNvPr id="300" name="Google Shape;30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2"/>
          <p:cNvSpPr txBox="1"/>
          <p:nvPr>
            <p:ph type="title"/>
          </p:nvPr>
        </p:nvSpPr>
        <p:spPr>
          <a:xfrm>
            <a:off x="542925" y="333769"/>
            <a:ext cx="8289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ct val="85714"/>
              <a:buFont typeface="Noto Sans"/>
              <a:buNone/>
            </a:pPr>
            <a:r>
              <a:t/>
            </a:r>
            <a:endParaRPr/>
          </a:p>
        </p:txBody>
      </p:sp>
      <p:sp>
        <p:nvSpPr>
          <p:cNvPr id="306" name="Google Shape;306;p42"/>
          <p:cNvSpPr txBox="1"/>
          <p:nvPr>
            <p:ph idx="11" type="ftr"/>
          </p:nvPr>
        </p:nvSpPr>
        <p:spPr>
          <a:xfrm>
            <a:off x="1785256" y="4767263"/>
            <a:ext cx="4329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Oliveira</a:t>
            </a:r>
            <a:endParaRPr/>
          </a:p>
        </p:txBody>
      </p:sp>
      <p:pic>
        <p:nvPicPr>
          <p:cNvPr id="307" name="Google Shape;30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131" y="1355156"/>
            <a:ext cx="6248194" cy="792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4231" y="2268090"/>
            <a:ext cx="6254540" cy="895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9952" y="3283832"/>
            <a:ext cx="5245466" cy="1935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48262" y="90530"/>
            <a:ext cx="3393281" cy="1092994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2"/>
          <p:cNvSpPr txBox="1"/>
          <p:nvPr>
            <p:ph idx="12" type="sldNum"/>
          </p:nvPr>
        </p:nvSpPr>
        <p:spPr>
          <a:xfrm>
            <a:off x="8472458" y="3497413"/>
            <a:ext cx="5487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3"/>
          <p:cNvSpPr txBox="1"/>
          <p:nvPr>
            <p:ph type="title"/>
          </p:nvPr>
        </p:nvSpPr>
        <p:spPr>
          <a:xfrm>
            <a:off x="542925" y="445025"/>
            <a:ext cx="828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160"/>
              <a:buFont typeface="Noto Sans"/>
              <a:buNone/>
            </a:pPr>
            <a:r>
              <a:rPr lang="en" sz="2220"/>
              <a:t>S. M. A. R. T.  🡪 Specific, Measurable, Attainable, Relevant and time-sensitive (</a:t>
            </a:r>
            <a:r>
              <a:rPr i="1" lang="en" sz="1679"/>
              <a:t>Específico, Mensurável, Atingível, Relevante e Balizado no tempo</a:t>
            </a:r>
            <a:r>
              <a:rPr lang="en" sz="2220"/>
              <a:t>)</a:t>
            </a:r>
            <a:endParaRPr sz="2220"/>
          </a:p>
        </p:txBody>
      </p:sp>
      <p:sp>
        <p:nvSpPr>
          <p:cNvPr id="317" name="Google Shape;317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8" name="Google Shape;318;p43"/>
          <p:cNvSpPr txBox="1"/>
          <p:nvPr/>
        </p:nvSpPr>
        <p:spPr>
          <a:xfrm>
            <a:off x="542924" y="4239293"/>
            <a:ext cx="200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Credit: Wiegers ‘13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19" name="Google Shape;31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775" y="1367475"/>
            <a:ext cx="7010400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4"/>
          <p:cNvSpPr txBox="1"/>
          <p:nvPr>
            <p:ph type="title"/>
          </p:nvPr>
        </p:nvSpPr>
        <p:spPr>
          <a:xfrm>
            <a:off x="566058" y="205384"/>
            <a:ext cx="79494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800"/>
              <a:buFont typeface="Noto Sans"/>
              <a:buNone/>
            </a:pPr>
            <a:r>
              <a:rPr lang="en" sz="2800"/>
              <a:t>O que são requisitos bem formulados? (ISO-IEEE 29148)</a:t>
            </a:r>
            <a:endParaRPr sz="2800"/>
          </a:p>
        </p:txBody>
      </p:sp>
      <p:sp>
        <p:nvSpPr>
          <p:cNvPr id="325" name="Google Shape;325;p44"/>
          <p:cNvSpPr txBox="1"/>
          <p:nvPr>
            <p:ph idx="1" type="body"/>
          </p:nvPr>
        </p:nvSpPr>
        <p:spPr>
          <a:xfrm>
            <a:off x="685800" y="1042987"/>
            <a:ext cx="3886200" cy="35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r>
              <a:rPr lang="en"/>
              <a:t>Uma formulação de uma caraterística que:</a:t>
            </a:r>
            <a:endParaRPr/>
          </a:p>
          <a:p>
            <a:pPr indent="-360045" lvl="1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Char char="•"/>
            </a:pPr>
            <a:r>
              <a:rPr lang="en">
                <a:highlight>
                  <a:srgbClr val="008080"/>
                </a:highlight>
              </a:rPr>
              <a:t>tem de ser satisfeita ou detida por um sistema</a:t>
            </a:r>
            <a:r>
              <a:rPr lang="en"/>
              <a:t> para resolver um problema ou para atingir um objectivo de alguma “parte interessada”</a:t>
            </a:r>
            <a:endParaRPr/>
          </a:p>
          <a:p>
            <a:pPr indent="-360045" lvl="1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Char char="•"/>
            </a:pPr>
            <a:r>
              <a:rPr lang="en">
                <a:highlight>
                  <a:srgbClr val="008080"/>
                </a:highlight>
              </a:rPr>
              <a:t>pode ser verificada</a:t>
            </a:r>
            <a:r>
              <a:rPr lang="en"/>
              <a:t>, </a:t>
            </a:r>
            <a:endParaRPr/>
          </a:p>
          <a:p>
            <a:pPr indent="-360045" lvl="1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Char char="•"/>
            </a:pPr>
            <a:r>
              <a:rPr lang="en">
                <a:highlight>
                  <a:srgbClr val="008080"/>
                </a:highlight>
              </a:rPr>
              <a:t>é qualificado </a:t>
            </a:r>
            <a:r>
              <a:rPr lang="en"/>
              <a:t>por condições mensuráveis e limitado por restrições, </a:t>
            </a:r>
            <a:endParaRPr/>
          </a:p>
          <a:p>
            <a:pPr indent="-360045" lvl="1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Char char="•"/>
            </a:pPr>
            <a:r>
              <a:rPr lang="en"/>
              <a:t>e define o comportamento ou a capacidade do sistema quando usado, mas não uma capacidade do utilizador ou operador. </a:t>
            </a:r>
            <a:endParaRPr/>
          </a:p>
        </p:txBody>
      </p:sp>
      <p:sp>
        <p:nvSpPr>
          <p:cNvPr id="326" name="Google Shape;326;p44"/>
          <p:cNvSpPr txBox="1"/>
          <p:nvPr>
            <p:ph idx="2" type="body"/>
          </p:nvPr>
        </p:nvSpPr>
        <p:spPr>
          <a:xfrm>
            <a:off x="4629150" y="782241"/>
            <a:ext cx="3886200" cy="26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ct val="111111"/>
              <a:buNone/>
            </a:pPr>
            <a:r>
              <a:rPr lang="en"/>
              <a:t>Elementos de estilo</a:t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ct val="112500"/>
              <a:buNone/>
            </a:pPr>
            <a:r>
              <a:rPr lang="en">
                <a:highlight>
                  <a:srgbClr val="008080"/>
                </a:highlight>
              </a:rPr>
              <a:t>Um requisito é uma declaração que expressa uma necessidade e as limitações e condições que lhe estão associadas. </a:t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ct val="112500"/>
              <a:buNone/>
            </a:pPr>
            <a:r>
              <a:rPr lang="en"/>
              <a:t>Se expressa em linguagem natural, a declaração deve incluir um </a:t>
            </a:r>
            <a:r>
              <a:rPr lang="en">
                <a:highlight>
                  <a:srgbClr val="008080"/>
                </a:highlight>
              </a:rPr>
              <a:t>sujeito, um verbo e um complemento</a:t>
            </a:r>
            <a:r>
              <a:rPr lang="en"/>
              <a:t>. Um requisito deve indicar o sujeito do requisito (por exemplo, o sistema, o software, etc.) e o que deve ser feito (por exemplo, operar a um nível de potência). </a:t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ct val="112500"/>
              <a:buNone/>
            </a:pPr>
            <a:r>
              <a:t/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ct val="100000"/>
              <a:buNone/>
            </a:pPr>
            <a:r>
              <a:rPr lang="en" sz="1700"/>
              <a:t>E.g: </a:t>
            </a:r>
            <a:r>
              <a:rPr lang="en" sz="1900" u="sng"/>
              <a:t>O Sistema de Facturação </a:t>
            </a:r>
            <a:r>
              <a:rPr lang="en" sz="1900"/>
              <a:t>[Sujeito], deve </a:t>
            </a:r>
            <a:r>
              <a:rPr lang="en" sz="1900" u="sng"/>
              <a:t>exibir as facturas pendentes do cliente</a:t>
            </a:r>
            <a:r>
              <a:rPr lang="en" sz="1900"/>
              <a:t> [Acção] </a:t>
            </a:r>
            <a:r>
              <a:rPr lang="en" sz="1900" u="sng"/>
              <a:t>por ordem crescente </a:t>
            </a:r>
            <a:r>
              <a:rPr lang="en" sz="1900"/>
              <a:t>[Complemento] em que as facturas devem ser pagas. </a:t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ct val="100000"/>
              <a:buNone/>
            </a:pPr>
            <a:r>
              <a:rPr lang="en" sz="1900"/>
              <a:t>.</a:t>
            </a:r>
            <a:endParaRPr/>
          </a:p>
        </p:txBody>
      </p:sp>
      <p:sp>
        <p:nvSpPr>
          <p:cNvPr id="327" name="Google Shape;327;p44"/>
          <p:cNvSpPr txBox="1"/>
          <p:nvPr>
            <p:ph idx="12" type="sldNum"/>
          </p:nvPr>
        </p:nvSpPr>
        <p:spPr>
          <a:xfrm>
            <a:off x="6457950" y="3575447"/>
            <a:ext cx="2057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8" name="Google Shape;328;p4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4750" y="3957313"/>
            <a:ext cx="2508248" cy="1044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5"/>
          <p:cNvSpPr txBox="1"/>
          <p:nvPr>
            <p:ph type="title"/>
          </p:nvPr>
        </p:nvSpPr>
        <p:spPr>
          <a:xfrm>
            <a:off x="942975" y="406925"/>
            <a:ext cx="7889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520"/>
              <a:buFont typeface="Noto Sans"/>
              <a:buNone/>
            </a:pPr>
            <a:r>
              <a:rPr lang="en" sz="2320"/>
              <a:t>OpenUP: como identificar e descrever os requisitos, para que o âmbito fique determinado</a:t>
            </a:r>
            <a:endParaRPr sz="2320"/>
          </a:p>
        </p:txBody>
      </p:sp>
      <p:pic>
        <p:nvPicPr>
          <p:cNvPr id="334" name="Google Shape;334;p45">
            <a:hlinkClick r:id="rId3"/>
          </p:cNvPr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2975" y="1246825"/>
            <a:ext cx="6651000" cy="368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6"/>
          <p:cNvSpPr txBox="1"/>
          <p:nvPr>
            <p:ph type="title"/>
          </p:nvPr>
        </p:nvSpPr>
        <p:spPr>
          <a:xfrm>
            <a:off x="597450" y="422250"/>
            <a:ext cx="34356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ct val="92307"/>
              <a:buFont typeface="Noto Sans"/>
              <a:buNone/>
            </a:pPr>
            <a:r>
              <a:rPr lang="en"/>
              <a:t>Prática recomendada no OpenUP</a:t>
            </a:r>
            <a:endParaRPr/>
          </a:p>
        </p:txBody>
      </p:sp>
      <p:sp>
        <p:nvSpPr>
          <p:cNvPr id="341" name="Google Shape;34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2" name="Google Shape;34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1225" y="822276"/>
            <a:ext cx="5049225" cy="3734275"/>
          </a:xfrm>
          <a:prstGeom prst="rect">
            <a:avLst/>
          </a:prstGeom>
          <a:solidFill>
            <a:srgbClr val="ECECEC"/>
          </a:solidFill>
          <a:ln cap="rnd" cmpd="sng" w="190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0000" rotWithShape="0" algn="tl">
              <a:srgbClr val="000000">
                <a:alpha val="40780"/>
              </a:srgbClr>
            </a:outerShdw>
          </a:effectLst>
        </p:spPr>
      </p:pic>
      <p:sp>
        <p:nvSpPr>
          <p:cNvPr id="343" name="Google Shape;343;p46"/>
          <p:cNvSpPr txBox="1"/>
          <p:nvPr>
            <p:ph idx="1" type="body"/>
          </p:nvPr>
        </p:nvSpPr>
        <p:spPr>
          <a:xfrm>
            <a:off x="597450" y="1483825"/>
            <a:ext cx="3753300" cy="32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Casos de utilização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Arial"/>
              <a:buNone/>
            </a:pPr>
            <a:r>
              <a:rPr lang="en">
                <a:solidFill>
                  <a:schemeClr val="lt2"/>
                </a:solidFill>
              </a:rPr>
              <a:t>Engloba diálogos com o sistema que produzem um resultado com valor para algum ator em particular.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Arial"/>
              <a:buNone/>
            </a:pPr>
            <a:r>
              <a:rPr lang="en" sz="1800"/>
              <a:t>Implica:</a:t>
            </a:r>
            <a:endParaRPr>
              <a:solidFill>
                <a:schemeClr val="lt2"/>
              </a:solidFill>
            </a:endParaRPr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</a:pPr>
            <a:r>
              <a:rPr lang="en" sz="1600"/>
              <a:t>🡪 </a:t>
            </a:r>
            <a:r>
              <a:rPr b="1" lang="en" sz="1600"/>
              <a:t>Foco no utilizador</a:t>
            </a:r>
            <a:r>
              <a:rPr lang="en" sz="1600"/>
              <a:t> do sistema e nos episódios de uso</a:t>
            </a:r>
            <a:endParaRPr sz="1600"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</a:pPr>
            <a:r>
              <a:rPr lang="en" sz="1600"/>
              <a:t>🡪 Foco na compreensão daquilo que os atores consideram um </a:t>
            </a:r>
            <a:r>
              <a:rPr b="1" lang="en" sz="1600"/>
              <a:t>resultado relevante </a:t>
            </a:r>
            <a:r>
              <a:rPr lang="en" sz="1600"/>
              <a:t>(</a:t>
            </a:r>
            <a:r>
              <a:rPr lang="en" sz="1600">
                <a:highlight>
                  <a:srgbClr val="008080"/>
                </a:highlight>
              </a:rPr>
              <a:t>motivações para usar um sistema</a:t>
            </a:r>
            <a:r>
              <a:rPr lang="en" sz="1600"/>
              <a:t> 🡪 problemas que querem resolver)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>
            <p:ph type="title"/>
          </p:nvPr>
        </p:nvSpPr>
        <p:spPr>
          <a:xfrm>
            <a:off x="597450" y="574650"/>
            <a:ext cx="1987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Stakeholder conflicts…</a:t>
            </a:r>
            <a:endParaRPr i="1"/>
          </a:p>
        </p:txBody>
      </p:sp>
      <p:pic>
        <p:nvPicPr>
          <p:cNvPr descr="UX is important." id="95" name="Google Shape;9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0175" y="76200"/>
            <a:ext cx="5442726" cy="49608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0"/>
          <p:cNvSpPr txBox="1"/>
          <p:nvPr>
            <p:ph idx="1" type="body"/>
          </p:nvPr>
        </p:nvSpPr>
        <p:spPr>
          <a:xfrm>
            <a:off x="597450" y="1483825"/>
            <a:ext cx="4089000" cy="32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10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0"/>
          <p:cNvSpPr/>
          <p:nvPr/>
        </p:nvSpPr>
        <p:spPr>
          <a:xfrm>
            <a:off x="597450" y="4381703"/>
            <a:ext cx="26073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https://www.designershumor.com/2019/05/21/ux-is-important/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7"/>
          <p:cNvSpPr txBox="1"/>
          <p:nvPr>
            <p:ph type="title"/>
          </p:nvPr>
        </p:nvSpPr>
        <p:spPr>
          <a:xfrm>
            <a:off x="597450" y="422250"/>
            <a:ext cx="41937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ct val="92307"/>
              <a:buFont typeface="Open Sans Light"/>
              <a:buNone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O CaU descreve </a:t>
            </a:r>
            <a:r>
              <a:rPr lang="en"/>
              <a:t>um diálogo entre o ator e o sistema</a:t>
            </a:r>
            <a:endParaRPr/>
          </a:p>
        </p:txBody>
      </p:sp>
      <p:sp>
        <p:nvSpPr>
          <p:cNvPr id="349" name="Google Shape;349;p47"/>
          <p:cNvSpPr txBox="1"/>
          <p:nvPr>
            <p:ph idx="1" type="body"/>
          </p:nvPr>
        </p:nvSpPr>
        <p:spPr>
          <a:xfrm>
            <a:off x="597450" y="1483825"/>
            <a:ext cx="4448100" cy="3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ct val="125000"/>
              <a:buNone/>
            </a:pPr>
            <a:r>
              <a:rPr b="1" lang="en"/>
              <a:t>Narrativas </a:t>
            </a:r>
            <a:r>
              <a:rPr lang="en"/>
              <a:t>para contar como é que “alguém” usa um sistema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ct val="125000"/>
              <a:buNone/>
            </a:pPr>
            <a:r>
              <a:rPr b="1" lang="en"/>
              <a:t>CaU: Comprar produtos </a:t>
            </a:r>
            <a:r>
              <a:rPr lang="en"/>
              <a:t>(supermercado)</a:t>
            </a:r>
            <a:endParaRPr/>
          </a:p>
          <a:p>
            <a:pPr indent="-334327" lvl="1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ct val="128571"/>
              <a:buFont typeface="Noto Sans"/>
              <a:buAutoNum type="arabicPeriod"/>
            </a:pPr>
            <a:r>
              <a:rPr lang="en"/>
              <a:t>Um </a:t>
            </a:r>
            <a:r>
              <a:rPr lang="en" u="sng"/>
              <a:t>Cliente</a:t>
            </a:r>
            <a:r>
              <a:rPr lang="en"/>
              <a:t> chega a uma caixa com artigos para comprar. </a:t>
            </a:r>
            <a:endParaRPr/>
          </a:p>
          <a:p>
            <a:pPr indent="-334327" lvl="1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ct val="128571"/>
              <a:buFont typeface="Noto Sans"/>
              <a:buAutoNum type="arabicPeriod"/>
            </a:pPr>
            <a:r>
              <a:rPr lang="en"/>
              <a:t>O </a:t>
            </a:r>
            <a:r>
              <a:rPr lang="en" u="sng"/>
              <a:t>Operador </a:t>
            </a:r>
            <a:r>
              <a:rPr lang="en"/>
              <a:t>passa cada artigo no leitor de código de barras para registo. </a:t>
            </a:r>
            <a:endParaRPr/>
          </a:p>
          <a:p>
            <a:pPr indent="-334327" lvl="1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ct val="128571"/>
              <a:buFont typeface="Noto Sans"/>
              <a:buAutoNum type="arabicPeriod"/>
            </a:pPr>
            <a:r>
              <a:rPr lang="en"/>
              <a:t>O sistema apresenta o total provisório e a lista de artigos incluídos. </a:t>
            </a:r>
            <a:endParaRPr/>
          </a:p>
          <a:p>
            <a:pPr indent="-334327" lvl="1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ct val="128571"/>
              <a:buFont typeface="Noto Sans"/>
              <a:buAutoNum type="arabicPeriod"/>
            </a:pPr>
            <a:r>
              <a:rPr lang="en"/>
              <a:t>O Operador termina a venda e indica o tipo de pagamento. </a:t>
            </a:r>
            <a:endParaRPr/>
          </a:p>
          <a:p>
            <a:pPr indent="-334327" lvl="1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ct val="128571"/>
              <a:buFont typeface="Noto Sans"/>
              <a:buAutoNum type="arabicPeriod"/>
            </a:pPr>
            <a:r>
              <a:rPr lang="en"/>
              <a:t>O cliente introduz a informação de pagamento. </a:t>
            </a:r>
            <a:endParaRPr/>
          </a:p>
          <a:p>
            <a:pPr indent="-334327" lvl="1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ct val="128571"/>
              <a:buFont typeface="Noto Sans"/>
              <a:buAutoNum type="arabicPeriod"/>
            </a:pPr>
            <a:r>
              <a:rPr lang="en"/>
              <a:t>O sistema valida o pagamento, atualiza o stock e imprime o recibo. </a:t>
            </a:r>
            <a:endParaRPr/>
          </a:p>
          <a:p>
            <a:pPr indent="-334327" lvl="1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ct val="128571"/>
              <a:buFont typeface="Noto Sans"/>
              <a:buAutoNum type="arabicPeriod"/>
            </a:pPr>
            <a:r>
              <a:rPr lang="en"/>
              <a:t>O cliente leva o recibo e os artigos.</a:t>
            </a:r>
            <a:endParaRPr/>
          </a:p>
        </p:txBody>
      </p:sp>
      <p:sp>
        <p:nvSpPr>
          <p:cNvPr id="350" name="Google Shape;35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1" name="Google Shape;35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5075" y="835325"/>
            <a:ext cx="3009000" cy="37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8"/>
          <p:cNvSpPr txBox="1"/>
          <p:nvPr>
            <p:ph idx="12" type="sldNum"/>
          </p:nvPr>
        </p:nvSpPr>
        <p:spPr>
          <a:xfrm>
            <a:off x="323850" y="4710114"/>
            <a:ext cx="35166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7" name="Google Shape;35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59" y="121851"/>
            <a:ext cx="6399611" cy="1445419"/>
          </a:xfrm>
          <a:prstGeom prst="rect">
            <a:avLst/>
          </a:prstGeom>
          <a:solidFill>
            <a:srgbClr val="D9D9D9"/>
          </a:solidFill>
          <a:ln>
            <a:noFill/>
          </a:ln>
        </p:spPr>
      </p:pic>
      <p:pic>
        <p:nvPicPr>
          <p:cNvPr id="358" name="Google Shape;358;p48"/>
          <p:cNvPicPr preferRelativeResize="0"/>
          <p:nvPr/>
        </p:nvPicPr>
        <p:blipFill rotWithShape="1">
          <a:blip r:embed="rId4">
            <a:alphaModFix/>
          </a:blip>
          <a:srcRect b="4141" l="0" r="0" t="0"/>
          <a:stretch/>
        </p:blipFill>
        <p:spPr>
          <a:xfrm>
            <a:off x="980444" y="1362421"/>
            <a:ext cx="6046829" cy="3313134"/>
          </a:xfrm>
          <a:prstGeom prst="rect">
            <a:avLst/>
          </a:prstGeom>
          <a:solidFill>
            <a:srgbClr val="CCECFF"/>
          </a:solidFill>
          <a:ln>
            <a:noFill/>
          </a:ln>
        </p:spPr>
      </p:pic>
      <p:sp>
        <p:nvSpPr>
          <p:cNvPr id="359" name="Google Shape;359;p48"/>
          <p:cNvSpPr txBox="1"/>
          <p:nvPr>
            <p:ph idx="11" type="ftr"/>
          </p:nvPr>
        </p:nvSpPr>
        <p:spPr>
          <a:xfrm>
            <a:off x="323850" y="4710114"/>
            <a:ext cx="35166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I Oliveira</a:t>
            </a:r>
            <a:endParaRPr sz="18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60" name="Google Shape;360;p48">
            <a:hlinkClick r:id="rId5"/>
          </p:cNvPr>
          <p:cNvSpPr txBox="1"/>
          <p:nvPr/>
        </p:nvSpPr>
        <p:spPr>
          <a:xfrm>
            <a:off x="7082087" y="4675555"/>
            <a:ext cx="1590600" cy="369300"/>
          </a:xfrm>
          <a:prstGeom prst="rect">
            <a:avLst/>
          </a:prstGeom>
          <a:solidFill>
            <a:srgbClr val="FFC629"/>
          </a:solidFill>
          <a:ln cap="flat" cmpd="sng" w="9525">
            <a:solidFill>
              <a:srgbClr val="DCAC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🡪 Exemplo…</a:t>
            </a:r>
            <a:endParaRPr sz="18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9"/>
          <p:cNvSpPr txBox="1"/>
          <p:nvPr>
            <p:ph type="title"/>
          </p:nvPr>
        </p:nvSpPr>
        <p:spPr>
          <a:xfrm>
            <a:off x="597450" y="422250"/>
            <a:ext cx="4193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Elementos de um caso de utilização</a:t>
            </a:r>
            <a:endParaRPr/>
          </a:p>
        </p:txBody>
      </p:sp>
      <p:sp>
        <p:nvSpPr>
          <p:cNvPr id="366" name="Google Shape;366;p49"/>
          <p:cNvSpPr txBox="1"/>
          <p:nvPr>
            <p:ph idx="1" type="body"/>
          </p:nvPr>
        </p:nvSpPr>
        <p:spPr>
          <a:xfrm>
            <a:off x="597450" y="1483825"/>
            <a:ext cx="4089000" cy="32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Nome do caso de utilização - Título claro e descritivo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Ator(es) - Papéis que participam no cenário de interação com o sistema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Condições prévias - O que tem de ser verdade antes de o caso de utilização começar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Fluxo de eventos (caminho principal) - Descrição passo a passo das interações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Fluxos alternativos/excepções - Variações e tratamento de erros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Pós-condições - Estado final após a conclusão do caso de utilização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Pressupostos - Condições assumidas mas não garantidas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1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0"/>
          <p:cNvSpPr txBox="1"/>
          <p:nvPr>
            <p:ph type="title"/>
          </p:nvPr>
        </p:nvSpPr>
        <p:spPr>
          <a:xfrm>
            <a:off x="597450" y="422250"/>
            <a:ext cx="4193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Exemplos de especificações</a:t>
            </a:r>
            <a:endParaRPr/>
          </a:p>
        </p:txBody>
      </p:sp>
      <p:sp>
        <p:nvSpPr>
          <p:cNvPr id="372" name="Google Shape;372;p50"/>
          <p:cNvSpPr txBox="1"/>
          <p:nvPr>
            <p:ph idx="1" type="body"/>
          </p:nvPr>
        </p:nvSpPr>
        <p:spPr>
          <a:xfrm>
            <a:off x="597450" y="1483825"/>
            <a:ext cx="4089000" cy="32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SRS: Software Requirements Specification</a:t>
            </a:r>
            <a:endParaRPr/>
          </a:p>
          <a:p>
            <a:pPr indent="-330200" lvl="0" marL="457200" rtl="0" algn="l">
              <a:spcBef>
                <a:spcPts val="3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Exemplo 1: </a:t>
            </a:r>
            <a:r>
              <a:rPr lang="en" u="sng">
                <a:solidFill>
                  <a:schemeClr val="hlink"/>
                </a:solidFill>
                <a:hlinkClick r:id="rId3"/>
              </a:rPr>
              <a:t>Use cases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Exemplo 2: </a:t>
            </a:r>
            <a:r>
              <a:rPr lang="en" u="sng">
                <a:solidFill>
                  <a:schemeClr val="hlink"/>
                </a:solidFill>
                <a:hlinkClick r:id="rId4"/>
              </a:rPr>
              <a:t>SRS</a:t>
            </a:r>
            <a:r>
              <a:rPr lang="en"/>
              <a:t> (Wiegers)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Exemplo 3: SRS (clássico)</a:t>
            </a:r>
            <a:endParaRPr/>
          </a:p>
          <a:p>
            <a:pPr indent="0" lvl="0" marL="457200" rtl="0" algn="l">
              <a:spcBef>
                <a:spcPts val="300"/>
              </a:spcBef>
              <a:spcAft>
                <a:spcPts val="10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2024" y="0"/>
            <a:ext cx="2139525" cy="5428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4" name="Google Shape;374;p50"/>
          <p:cNvCxnSpPr/>
          <p:nvPr/>
        </p:nvCxnSpPr>
        <p:spPr>
          <a:xfrm flipH="1" rot="10800000">
            <a:off x="6718950" y="3449475"/>
            <a:ext cx="437700" cy="463500"/>
          </a:xfrm>
          <a:prstGeom prst="straightConnector1">
            <a:avLst/>
          </a:prstGeom>
          <a:noFill/>
          <a:ln cap="flat" cmpd="sng" w="28575">
            <a:solidFill>
              <a:srgbClr val="FFC62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5" name="Google Shape;375;p50"/>
          <p:cNvCxnSpPr/>
          <p:nvPr/>
        </p:nvCxnSpPr>
        <p:spPr>
          <a:xfrm flipH="1" rot="10800000">
            <a:off x="6665400" y="2985975"/>
            <a:ext cx="437700" cy="463500"/>
          </a:xfrm>
          <a:prstGeom prst="straightConnector1">
            <a:avLst/>
          </a:prstGeom>
          <a:noFill/>
          <a:ln cap="flat" cmpd="sng" w="28575">
            <a:solidFill>
              <a:srgbClr val="FFC62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3200"/>
              <a:buFont typeface="Noto Sans"/>
              <a:buNone/>
            </a:pPr>
            <a:r>
              <a:rPr lang="en"/>
              <a:t>Conclusões…</a:t>
            </a:r>
            <a:endParaRPr/>
          </a:p>
        </p:txBody>
      </p:sp>
      <p:sp>
        <p:nvSpPr>
          <p:cNvPr id="381" name="Google Shape;381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2"/>
          <p:cNvSpPr txBox="1"/>
          <p:nvPr>
            <p:ph type="title"/>
          </p:nvPr>
        </p:nvSpPr>
        <p:spPr>
          <a:xfrm>
            <a:off x="597450" y="422250"/>
            <a:ext cx="4193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Boas práticas</a:t>
            </a:r>
            <a:endParaRPr/>
          </a:p>
        </p:txBody>
      </p:sp>
      <p:sp>
        <p:nvSpPr>
          <p:cNvPr id="387" name="Google Shape;387;p52"/>
          <p:cNvSpPr txBox="1"/>
          <p:nvPr>
            <p:ph idx="1" type="body"/>
          </p:nvPr>
        </p:nvSpPr>
        <p:spPr>
          <a:xfrm>
            <a:off x="597450" y="1483825"/>
            <a:ext cx="4089000" cy="32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Envolver as partes interessadas desde o início e com frequência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Equilibrar o pormenor com a lucidez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Utilizar modelos e ferramentas coerentes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Validar e rever os requisitos de forma colaborativa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Tirar partido dos casos de utilização para uma comunicação mais clara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100"/>
              </a:spcAft>
              <a:buNone/>
            </a:pPr>
            <a:r>
              <a:t/>
            </a:r>
            <a:endParaRPr/>
          </a:p>
        </p:txBody>
      </p:sp>
      <p:pic>
        <p:nvPicPr>
          <p:cNvPr id="388" name="Google Shape;38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3375" y="542550"/>
            <a:ext cx="3447525" cy="450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3"/>
          <p:cNvSpPr txBox="1"/>
          <p:nvPr>
            <p:ph type="title"/>
          </p:nvPr>
        </p:nvSpPr>
        <p:spPr>
          <a:xfrm>
            <a:off x="628650" y="76795"/>
            <a:ext cx="37911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3200"/>
              <a:buFont typeface="Noto Sans"/>
              <a:buNone/>
            </a:pPr>
            <a:r>
              <a:rPr lang="en"/>
              <a:t>Compromisso…</a:t>
            </a:r>
            <a:endParaRPr/>
          </a:p>
        </p:txBody>
      </p:sp>
      <p:sp>
        <p:nvSpPr>
          <p:cNvPr id="394" name="Google Shape;394;p53"/>
          <p:cNvSpPr txBox="1"/>
          <p:nvPr>
            <p:ph idx="1" type="body"/>
          </p:nvPr>
        </p:nvSpPr>
        <p:spPr>
          <a:xfrm>
            <a:off x="629840" y="1019262"/>
            <a:ext cx="3791100" cy="24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"/>
              <a:t>Valor para o negócio…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"/>
              <a:t>Utilizadores…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"/>
              <a:t>Viabilidade…</a:t>
            </a:r>
            <a:endParaRPr/>
          </a:p>
        </p:txBody>
      </p:sp>
      <p:sp>
        <p:nvSpPr>
          <p:cNvPr id="395" name="Google Shape;395;p53"/>
          <p:cNvSpPr txBox="1"/>
          <p:nvPr>
            <p:ph idx="12" type="sldNum"/>
          </p:nvPr>
        </p:nvSpPr>
        <p:spPr>
          <a:xfrm>
            <a:off x="6457950" y="3575447"/>
            <a:ext cx="2057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UX is important." id="396" name="Google Shape;39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6864" y="1170264"/>
            <a:ext cx="3882852" cy="3539058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3"/>
          <p:cNvSpPr/>
          <p:nvPr/>
        </p:nvSpPr>
        <p:spPr>
          <a:xfrm>
            <a:off x="3942160" y="4751582"/>
            <a:ext cx="45720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https://www.designershumor.com/2019/05/21/ux-is-important/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computer  Description automatically generated" id="402" name="Google Shape;402;p54"/>
          <p:cNvPicPr preferRelativeResize="0"/>
          <p:nvPr/>
        </p:nvPicPr>
        <p:blipFill rotWithShape="1">
          <a:blip r:embed="rId3">
            <a:alphaModFix/>
          </a:blip>
          <a:srcRect b="16410" l="0" r="0" t="7405"/>
          <a:stretch/>
        </p:blipFill>
        <p:spPr>
          <a:xfrm>
            <a:off x="0" y="0"/>
            <a:ext cx="9144000" cy="2938858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4"/>
          <p:cNvSpPr txBox="1"/>
          <p:nvPr>
            <p:ph type="title"/>
          </p:nvPr>
        </p:nvSpPr>
        <p:spPr>
          <a:xfrm>
            <a:off x="1785256" y="205383"/>
            <a:ext cx="67302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ct val="100000"/>
              <a:buFont typeface="Noto Sans"/>
              <a:buNone/>
            </a:pPr>
            <a:r>
              <a:t/>
            </a:r>
            <a:endParaRPr/>
          </a:p>
        </p:txBody>
      </p:sp>
      <p:pic>
        <p:nvPicPr>
          <p:cNvPr id="404" name="Google Shape;404;p54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650" y="3098215"/>
            <a:ext cx="8436600" cy="1474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54"/>
          <p:cNvSpPr txBox="1"/>
          <p:nvPr>
            <p:ph idx="12" type="sldNum"/>
          </p:nvPr>
        </p:nvSpPr>
        <p:spPr>
          <a:xfrm>
            <a:off x="6457950" y="3575447"/>
            <a:ext cx="2057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6" name="Google Shape;406;p54"/>
          <p:cNvSpPr/>
          <p:nvPr/>
        </p:nvSpPr>
        <p:spPr>
          <a:xfrm>
            <a:off x="6550702" y="122919"/>
            <a:ext cx="25932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In: https://www.topresume.com/</a:t>
            </a:r>
            <a:endParaRPr/>
          </a:p>
        </p:txBody>
      </p:sp>
      <p:sp>
        <p:nvSpPr>
          <p:cNvPr id="407" name="Google Shape;407;p54"/>
          <p:cNvSpPr/>
          <p:nvPr/>
        </p:nvSpPr>
        <p:spPr>
          <a:xfrm>
            <a:off x="4819339" y="4559514"/>
            <a:ext cx="4245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In: Wiegers, “Software Requirements”</a:t>
            </a:r>
            <a:endParaRPr/>
          </a:p>
        </p:txBody>
      </p:sp>
      <p:pic>
        <p:nvPicPr>
          <p:cNvPr descr="Icon  Description automatically generated" id="408" name="Google Shape;408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601" y="2314018"/>
            <a:ext cx="748865" cy="83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542925" y="445025"/>
            <a:ext cx="828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800"/>
              <a:buFont typeface="Noto Sans"/>
              <a:buNone/>
            </a:pPr>
            <a:r>
              <a:rPr lang="en"/>
              <a:t>Atividades e resultados no ciclo de vida do software</a:t>
            </a:r>
            <a:endParaRPr/>
          </a:p>
        </p:txBody>
      </p:sp>
      <p:sp>
        <p:nvSpPr>
          <p:cNvPr id="103" name="Google Shape;10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Diagram  Description automatically generated" id="104" name="Google Shape;10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414" y="1247662"/>
            <a:ext cx="2504837" cy="2616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 txBox="1"/>
          <p:nvPr/>
        </p:nvSpPr>
        <p:spPr>
          <a:xfrm>
            <a:off x="542925" y="4094110"/>
            <a:ext cx="3386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rPr>
              <a:t>Representação do SDLC, com explicitação de </a:t>
            </a:r>
            <a:r>
              <a:rPr i="1" lang="en" sz="1200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rPr>
              <a:t>QA</a:t>
            </a:r>
            <a:r>
              <a:rPr lang="en" sz="1200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rPr>
              <a:t> (#5) e Manutenção (#6). (Também é comum representar Implementação + QA, #4 e #5 fundidos)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descr="Diagram  Description automatically generated" id="106" name="Google Shape;106;p21"/>
          <p:cNvPicPr preferRelativeResize="0"/>
          <p:nvPr>
            <p:ph idx="4294967295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8900" y="1192500"/>
            <a:ext cx="1712400" cy="373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1"/>
          <p:cNvSpPr/>
          <p:nvPr/>
        </p:nvSpPr>
        <p:spPr>
          <a:xfrm>
            <a:off x="5738689" y="1513375"/>
            <a:ext cx="174525" cy="913800"/>
          </a:xfrm>
          <a:custGeom>
            <a:rect b="b" l="l" r="r" t="t"/>
            <a:pathLst>
              <a:path extrusionOk="0" h="36552" w="6981">
                <a:moveTo>
                  <a:pt x="6981" y="0"/>
                </a:moveTo>
                <a:cubicBezTo>
                  <a:pt x="2086" y="0"/>
                  <a:pt x="4236" y="9447"/>
                  <a:pt x="3694" y="14311"/>
                </a:cubicBezTo>
                <a:cubicBezTo>
                  <a:pt x="3545" y="15644"/>
                  <a:pt x="1354" y="15683"/>
                  <a:pt x="406" y="16632"/>
                </a:cubicBezTo>
                <a:cubicBezTo>
                  <a:pt x="-1151" y="18191"/>
                  <a:pt x="2483" y="20631"/>
                  <a:pt x="2727" y="22821"/>
                </a:cubicBezTo>
                <a:cubicBezTo>
                  <a:pt x="3244" y="27457"/>
                  <a:pt x="1703" y="33752"/>
                  <a:pt x="5434" y="36552"/>
                </a:cubicBezTo>
              </a:path>
            </a:pathLst>
          </a:cu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8" name="Google Shape;108;p21"/>
          <p:cNvSpPr/>
          <p:nvPr/>
        </p:nvSpPr>
        <p:spPr>
          <a:xfrm>
            <a:off x="1625135" y="2050050"/>
            <a:ext cx="3915800" cy="1991700"/>
          </a:xfrm>
          <a:custGeom>
            <a:rect b="b" l="l" r="r" t="t"/>
            <a:pathLst>
              <a:path extrusionOk="0" h="79668" w="156632">
                <a:moveTo>
                  <a:pt x="558" y="61695"/>
                </a:moveTo>
                <a:cubicBezTo>
                  <a:pt x="-5664" y="80344"/>
                  <a:pt x="42531" y="84926"/>
                  <a:pt x="58385" y="73299"/>
                </a:cubicBezTo>
                <a:cubicBezTo>
                  <a:pt x="69408" y="65215"/>
                  <a:pt x="77290" y="52726"/>
                  <a:pt x="82367" y="40034"/>
                </a:cubicBezTo>
                <a:cubicBezTo>
                  <a:pt x="86344" y="30093"/>
                  <a:pt x="90003" y="19075"/>
                  <a:pt x="98032" y="11991"/>
                </a:cubicBezTo>
                <a:cubicBezTo>
                  <a:pt x="112983" y="-1200"/>
                  <a:pt x="137287" y="4824"/>
                  <a:pt x="156633" y="0"/>
                </a:cubicBezTo>
              </a:path>
            </a:pathLst>
          </a:cu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597450" y="422250"/>
            <a:ext cx="4193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Importância da </a:t>
            </a:r>
            <a:r>
              <a:rPr lang="en"/>
              <a:t>definição</a:t>
            </a:r>
            <a:r>
              <a:rPr lang="en"/>
              <a:t> de requisitos</a:t>
            </a:r>
            <a:endParaRPr/>
          </a:p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597450" y="1483825"/>
            <a:ext cx="4089000" cy="32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300"/>
              </a:spcBef>
              <a:spcAft>
                <a:spcPts val="0"/>
              </a:spcAft>
              <a:buSzPts val="1600"/>
              <a:buChar char="➔"/>
            </a:pPr>
            <a:r>
              <a:rPr lang="en"/>
              <a:t>Definir o âmbito e os limites (da solução/produto)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/>
              <a:t>Minimizar a necessidade de refazer o trabalho (</a:t>
            </a:r>
            <a:r>
              <a:rPr i="1" lang="en"/>
              <a:t>“andar para trás…”</a:t>
            </a:r>
            <a:r>
              <a:rPr lang="en"/>
              <a:t>) e aumentar a satisfação do cliente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/>
              <a:t>Servir de base para a conceção (</a:t>
            </a:r>
            <a:r>
              <a:rPr i="1" lang="en"/>
              <a:t>desenho técnico</a:t>
            </a:r>
            <a:r>
              <a:rPr lang="en"/>
              <a:t>), o desenvolvimento e os testes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/>
              <a:t>Reduzir o risco de insucesso do projeto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100"/>
              </a:spcAft>
              <a:buNone/>
            </a:pPr>
            <a:r>
              <a:t/>
            </a:r>
            <a:endParaRPr/>
          </a:p>
        </p:txBody>
      </p:sp>
      <p:pic>
        <p:nvPicPr>
          <p:cNvPr descr="Graphical user interface, application  Description automatically generated" id="115" name="Google Shape;11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3260" y="574649"/>
            <a:ext cx="3810000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597450" y="422250"/>
            <a:ext cx="41937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3200"/>
              <a:buFont typeface="Noto Sans"/>
              <a:buNone/>
            </a:pPr>
            <a:r>
              <a:rPr lang="en"/>
              <a:t>O custo do “erro”</a:t>
            </a:r>
            <a:endParaRPr/>
          </a:p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628650" y="4767263"/>
            <a:ext cx="5486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Oliveira</a:t>
            </a:r>
            <a:endParaRPr/>
          </a:p>
        </p:txBody>
      </p:sp>
      <p:sp>
        <p:nvSpPr>
          <p:cNvPr id="122" name="Google Shape;12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5000" y="1115825"/>
            <a:ext cx="5449059" cy="392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597450" y="1483825"/>
            <a:ext cx="4089000" cy="32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100"/>
              </a:spcAft>
              <a:buNone/>
            </a:pPr>
            <a:r>
              <a:rPr lang="en"/>
              <a:t>Tendências empíricas…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942975" y="406925"/>
            <a:ext cx="78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requisitos</a:t>
            </a:r>
            <a:endParaRPr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942975" y="1246825"/>
            <a:ext cx="7889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3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Requisitos do utilizador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Declarações dos serviços e restrições do sistema na perspetiva do utilizador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Requisitos funcionais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Comportamentos ou funcionalidades específicas do sistema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Requisitos não funcionais (atributos de qualidade)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Desempenho, segurança, facilidade de utilização, fiabilidade, etc.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Restrições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Limitações regulamentares, ambientais ou tecnológicas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566058" y="273845"/>
            <a:ext cx="79494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ts val="2400"/>
              <a:buFont typeface="Noto Sans"/>
              <a:buNone/>
            </a:pPr>
            <a:r>
              <a:rPr lang="en"/>
              <a:t>Tipos de requisitos</a:t>
            </a:r>
            <a:endParaRPr/>
          </a:p>
        </p:txBody>
      </p:sp>
      <p:sp>
        <p:nvSpPr>
          <p:cNvPr id="136" name="Google Shape;136;p25"/>
          <p:cNvSpPr txBox="1"/>
          <p:nvPr>
            <p:ph idx="1" type="body"/>
          </p:nvPr>
        </p:nvSpPr>
        <p:spPr>
          <a:xfrm>
            <a:off x="628650" y="1042988"/>
            <a:ext cx="3886200" cy="35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r>
              <a:rPr lang="en"/>
              <a:t>Requisitos funcionais</a:t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n">
                <a:solidFill>
                  <a:schemeClr val="lt1"/>
                </a:solidFill>
                <a:highlight>
                  <a:schemeClr val="accent4"/>
                </a:highlight>
              </a:rPr>
              <a:t>Funcional</a:t>
            </a:r>
            <a:r>
              <a:rPr lang="en"/>
              <a:t>: refere-se a comportamento 🡪 um processo computacional ou tratamento de dados (</a:t>
            </a:r>
            <a:r>
              <a:rPr i="1" lang="en"/>
              <a:t>as coisas/tarefas que o sistema é capaz de realizar</a:t>
            </a:r>
            <a:r>
              <a:rPr lang="en"/>
              <a:t>)</a:t>
            </a:r>
            <a:endParaRPr i="1"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t/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n"/>
              <a:t>E.g.:</a:t>
            </a:r>
            <a:endParaRPr/>
          </a:p>
          <a:p>
            <a:pPr indent="-285750" lvl="1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Char char="•"/>
            </a:pPr>
            <a:r>
              <a:rPr lang="en"/>
              <a:t>O sistema deve permitir pesquisar os pacientes pelo nome, usando pelo menos duas palavras (que devem ocorrer em sequência, em qualquer parte do nome).</a:t>
            </a:r>
            <a:endParaRPr i="1"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37" name="Google Shape;137;p25"/>
          <p:cNvSpPr txBox="1"/>
          <p:nvPr>
            <p:ph idx="2" type="body"/>
          </p:nvPr>
        </p:nvSpPr>
        <p:spPr>
          <a:xfrm>
            <a:off x="4629150" y="1042988"/>
            <a:ext cx="3886200" cy="35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r>
              <a:rPr lang="en"/>
              <a:t>Requisitos não funcionais</a:t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n">
                <a:solidFill>
                  <a:schemeClr val="lt1"/>
                </a:solidFill>
                <a:highlight>
                  <a:schemeClr val="accent4"/>
                </a:highlight>
              </a:rPr>
              <a:t>Não-funcional: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lang="en"/>
              <a:t>diz respeito a uma qualidade ou propriedade do sistema (</a:t>
            </a:r>
            <a:r>
              <a:rPr i="1" lang="en"/>
              <a:t>quão bem deve o sistema fazer a operação</a:t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t/>
            </a:r>
            <a:endParaRPr i="1"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n"/>
              <a:t>E.g.:</a:t>
            </a:r>
            <a:endParaRPr/>
          </a:p>
          <a:p>
            <a:pPr indent="-285750" lvl="1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Char char="•"/>
            </a:pPr>
            <a:r>
              <a:rPr lang="en"/>
              <a:t>As pesquisas de utentes, por nome, retornam os resultados em &lt;1 seg.</a:t>
            </a:r>
            <a:endParaRPr/>
          </a:p>
        </p:txBody>
      </p:sp>
      <p:sp>
        <p:nvSpPr>
          <p:cNvPr id="138" name="Google Shape;138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regrasdoesporte.com.br/wp-content/uploads/2012/12/regras-ciclismo-mountain-bike.jpg" id="143" name="Google Shape;14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11250"/>
            <a:ext cx="6178376" cy="344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6"/>
          <p:cNvSpPr txBox="1"/>
          <p:nvPr>
            <p:ph type="title"/>
          </p:nvPr>
        </p:nvSpPr>
        <p:spPr>
          <a:xfrm>
            <a:off x="542925" y="333769"/>
            <a:ext cx="8289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DEBF"/>
              </a:buClr>
              <a:buSzPct val="85714"/>
              <a:buFont typeface="Noto Sans"/>
              <a:buNone/>
            </a:pPr>
            <a:r>
              <a:rPr lang="en"/>
              <a:t>Os atributos de qualidade são necessários na definição do produto</a:t>
            </a:r>
            <a:endParaRPr/>
          </a:p>
        </p:txBody>
      </p:sp>
      <p:sp>
        <p:nvSpPr>
          <p:cNvPr id="145" name="Google Shape;145;p26"/>
          <p:cNvSpPr txBox="1"/>
          <p:nvPr>
            <p:ph idx="12" type="sldNum"/>
          </p:nvPr>
        </p:nvSpPr>
        <p:spPr>
          <a:xfrm>
            <a:off x="8472458" y="3497413"/>
            <a:ext cx="5487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6" name="Google Shape;146;p26"/>
          <p:cNvGrpSpPr/>
          <p:nvPr/>
        </p:nvGrpSpPr>
        <p:grpSpPr>
          <a:xfrm>
            <a:off x="173626" y="3178450"/>
            <a:ext cx="8658592" cy="1735211"/>
            <a:chOff x="-736966" y="4386594"/>
            <a:chExt cx="9564334" cy="2313615"/>
          </a:xfrm>
        </p:grpSpPr>
        <p:grpSp>
          <p:nvGrpSpPr>
            <p:cNvPr id="147" name="Google Shape;147;p26"/>
            <p:cNvGrpSpPr/>
            <p:nvPr/>
          </p:nvGrpSpPr>
          <p:grpSpPr>
            <a:xfrm>
              <a:off x="2606126" y="4581127"/>
              <a:ext cx="6221242" cy="2119082"/>
              <a:chOff x="2606126" y="4581127"/>
              <a:chExt cx="6221242" cy="2119082"/>
            </a:xfrm>
          </p:grpSpPr>
          <p:pic>
            <p:nvPicPr>
              <p:cNvPr descr="CyclingTrackPIC" id="148" name="Google Shape;148;p26"/>
              <p:cNvPicPr preferRelativeResize="0"/>
              <p:nvPr/>
            </p:nvPicPr>
            <p:blipFill rotWithShape="1">
              <a:blip r:embed="rId4">
                <a:alphaModFix/>
              </a:blip>
              <a:srcRect b="0" l="7473" r="14431" t="8037"/>
              <a:stretch/>
            </p:blipFill>
            <p:spPr>
              <a:xfrm>
                <a:off x="6084168" y="4581128"/>
                <a:ext cx="2743200" cy="211908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92100" rotWithShape="0" algn="tl" dir="2700000" dist="139700">
                  <a:srgbClr val="333333">
                    <a:alpha val="64709"/>
                  </a:srgbClr>
                </a:outerShdw>
              </a:effectLst>
            </p:spPr>
          </p:pic>
          <p:pic>
            <p:nvPicPr>
              <p:cNvPr descr="http://visao.sapo.pt/users/126/12640/bttt-foto-manchete-a3e1.jpg" id="149" name="Google Shape;149;p2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606126" y="4581127"/>
                <a:ext cx="3209482" cy="211908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92100" rotWithShape="0" algn="tl" dir="2700000" dist="139700">
                  <a:srgbClr val="333333">
                    <a:alpha val="64709"/>
                  </a:srgbClr>
                </a:outerShdw>
              </a:effectLst>
            </p:spPr>
          </p:pic>
        </p:grpSp>
        <p:sp>
          <p:nvSpPr>
            <p:cNvPr id="150" name="Google Shape;150;p26"/>
            <p:cNvSpPr/>
            <p:nvPr/>
          </p:nvSpPr>
          <p:spPr>
            <a:xfrm>
              <a:off x="-736966" y="4386594"/>
              <a:ext cx="4234800" cy="1865400"/>
            </a:xfrm>
            <a:prstGeom prst="cloudCallout">
              <a:avLst>
                <a:gd fmla="val -38500" name="adj1"/>
                <a:gd fmla="val 67402" name="adj2"/>
              </a:avLst>
            </a:prstGeom>
            <a:solidFill>
              <a:schemeClr val="accent4"/>
            </a:solidFill>
            <a:ln cap="flat" cmpd="sng" w="12700">
              <a:solidFill>
                <a:srgbClr val="1D7F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As mesmas capacidades funcionais, mas atributos de qualidade diferentes</a:t>
              </a:r>
              <a:endParaRPr sz="16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